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259" r:id="rId6"/>
    <p:sldId id="263" r:id="rId7"/>
    <p:sldId id="264" r:id="rId8"/>
    <p:sldId id="276" r:id="rId9"/>
    <p:sldId id="266" r:id="rId10"/>
    <p:sldId id="267" r:id="rId11"/>
    <p:sldId id="269" r:id="rId12"/>
    <p:sldId id="271" r:id="rId13"/>
    <p:sldId id="285" r:id="rId14"/>
    <p:sldId id="297" r:id="rId15"/>
    <p:sldId id="298" r:id="rId16"/>
    <p:sldId id="302" r:id="rId17"/>
    <p:sldId id="275" r:id="rId18"/>
    <p:sldId id="274" r:id="rId19"/>
    <p:sldId id="277" r:id="rId20"/>
    <p:sldId id="278" r:id="rId21"/>
    <p:sldId id="280" r:id="rId22"/>
    <p:sldId id="279" r:id="rId23"/>
    <p:sldId id="287" r:id="rId24"/>
    <p:sldId id="288" r:id="rId25"/>
    <p:sldId id="282" r:id="rId26"/>
    <p:sldId id="283" r:id="rId27"/>
    <p:sldId id="299" r:id="rId28"/>
    <p:sldId id="300" r:id="rId29"/>
    <p:sldId id="284" r:id="rId30"/>
    <p:sldId id="286" r:id="rId31"/>
    <p:sldId id="30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6T12:23:39.262"/>
    </inkml:context>
    <inkml:brush xml:id="br0">
      <inkml:brushProperty name="width" value="0.025" units="cm"/>
      <inkml:brushProperty name="height" value="0.025" units="cm"/>
      <inkml:brushProperty name="color" value="#AE198D"/>
      <inkml:brushProperty name="ignorePressure" value="1"/>
      <inkml:brushProperty name="inkEffects" value="galaxy"/>
      <inkml:brushProperty name="anchorX" value="46034.62109"/>
      <inkml:brushProperty name="anchorY" value="-3737.50952"/>
      <inkml:brushProperty name="scaleFactor" value="0.5"/>
    </inkml:brush>
  </inkml:definitions>
  <inkml:trace contextRef="#ctx0" brushRef="#br0">8215 0,'0'0,"-6"0,-13 0,-18 0,-6 0,-14 0,-6 0,3 0,0 0,0 0,-6 0,-7 0,6 0,-5 0,3 0,0 0,-9 0,1 0,7 0,-2 0,9 0,3 0,7 0,8 0,5 0,-1 0,2 0,3 0,1 0,2 0,2 0,0 0,0 0,1 0,0 0,-1 0,1 0,-1 0,1 0,0 0,-1 0,0 0,1 0,-1 0,1 0,5 0,1 0,-1 0,0 0,-8 0,-1 0,-2 0,-5 0,-6 0,-11 0,-4 0,-10 0,6 0,1 0,-5 0,8 0,1 0,7 0,1 0,0 0,4 0,5 0,-1 0,-4 0,4 0,2 0,4 0,3 0,3 0,1 0,2 0,0 0,0 0,0 0,0 0,-1 0,1 0,-1 0,-5 0,-1 0,-6 0,-11 0,7 0,-10 0,5 0,-9 0,5 0,5 0,6 0,-1 0,4 0,-3 0,-4 0,-3 0,3 0,3 0,-2 0,-1 0,2 0,3 0,5 0,3 0,2 0,3 0,0 0,1 0,0 0,0 0,0 0,0 0,-1 0,1 0,-6 0,-1 0,-6 0,1 0,1 0,3 0,-10 0,-4 0,-11 0,3 0,4 0,13 0,7 0,5 0,2 0,-4 0,-1 0,0 0,0 0,1 0,7 0,0 0,1 0,0 0,-2 0,-1 0,-1 0,-1 0,-1 0,0 0,0 0,-5 0,-2 0,1 0,2 0,0 0,2 0,1 0,1 0,0 0,1 0,0 0,0 0,-1 0,1 0,-1 0,1 0,-7 0,0 0,-6 0,1 0,-5 0,3 0,2 0,3 0,4 0,1 0,2 0,2 0,0 0,-6 0,-1 0,-5 0,0 0,2 0,-5 0,4 0,1 0,3 0,2 0,2 0,2 0,0 0,1 0,0 0,0 0,-1 0,1 0,0 0,-1 0,0 0,1 0,5 0,1 0,0 0,-2 0,0 0,-3 0,0 0,5 0,6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6T12:26:10.067"/>
    </inkml:context>
    <inkml:brush xml:id="br0">
      <inkml:brushProperty name="width" value="0.025" units="cm"/>
      <inkml:brushProperty name="height" value="0.025" units="cm"/>
      <inkml:brushProperty name="color" value="#AE198D"/>
      <inkml:brushProperty name="inkEffects" value="galaxy"/>
      <inkml:brushProperty name="anchorX" value="73945.91406"/>
      <inkml:brushProperty name="anchorY" value="-2044.17517"/>
      <inkml:brushProperty name="scaleFactor" value="0.5"/>
    </inkml:brush>
  </inkml:definitions>
  <inkml:trace contextRef="#ctx0" brushRef="#br0">1 251 24575,'0'0'0,"8"-11"0,14-13 0,3 0 0,0 0 0,-2 2 0,-3 3 0,-5 3 0,-2 3 0,-2 3 0,-1 1 0,-2 1 0,0 0 0,-1 2 0,-1 0 0,0 1 0,-1 0 0,-1 2 0,-1 1 0,-1 1 0,-1 1 0,0 0 0,-1-1 0,0 0 0,2-1 0,1-1 0,1-2 0,0-1 0,1 2 0,-1 0 0,-1 1 0,0 1 0,-1 1 0,0 0 0,0 0 0,-1 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6T12:26:16.432"/>
    </inkml:context>
    <inkml:brush xml:id="br0">
      <inkml:brushProperty name="width" value="0.025" units="cm"/>
      <inkml:brushProperty name="height" value="0.025" units="cm"/>
      <inkml:brushProperty name="color" value="#AE198D"/>
      <inkml:brushProperty name="inkEffects" value="galaxy"/>
      <inkml:brushProperty name="anchorX" value="70897.29688"/>
      <inkml:brushProperty name="anchorY" value="-4682.75879"/>
      <inkml:brushProperty name="scaleFactor" value="0.5"/>
    </inkml:brush>
  </inkml:definitions>
  <inkml:trace contextRef="#ctx0" brushRef="#br0">1 1 24575,'0'0'0,"13"17"0,1 4 0,0 0 0,-1 0 0,-1-3 0,-3-3 0,-2-3 0,-1-2 0,-2-1 0,0-2 0,-1 1 0,0-2 0,0 0 0,0 0 0,-1-2 0,-1-1 0,0 0 0,0-1 0,-1 0 0,0-1 0,0 0 0,0 0 0,0-1 0,-1 1 0,1-1 0,0 0 0,0 0 0,0 0 0,0 0 0,0 0 0,0-1 0,0 1 0,0 0 0,0 0 0,0 0 0,0 0 0,0 0 0,0 0 0,0 0 0,0 0 0,0 0 0,0 1 0,1 2 0,0 0 0,0 1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6T12:26:30.515"/>
    </inkml:context>
    <inkml:brush xml:id="br0">
      <inkml:brushProperty name="width" value="0.025" units="cm"/>
      <inkml:brushProperty name="height" value="0.025" units="cm"/>
      <inkml:brushProperty name="color" value="#AE198D"/>
      <inkml:brushProperty name="inkEffects" value="galaxy"/>
      <inkml:brushProperty name="anchorX" value="63217.85156"/>
      <inkml:brushProperty name="anchorY" value="-10569.50195"/>
      <inkml:brushProperty name="scaleFactor" value="0.5"/>
    </inkml:brush>
  </inkml:definitions>
  <inkml:trace contextRef="#ctx0" brushRef="#br0">0 358 24575,'0'0'0,"4"-2"0,28-24 0,4-4 0,4-3 0,-1 0 0,-3 3 0,-5 3 0,-5 3 0,-4 5 0,-4 2 0,-2 1 0,-1 2 0,-2 0 0,-1 0 0,0 2 0,-2 1 0,-1 1 0,-2 2 0,-2 2 0,-1 1 0,-1 2 0,-1 1 0,0 1 0,-2 1 0,1 0 0,-1 0 0,0 1 0,0-1 0,0 0 0,-1 0 0,1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6T12:26:33.701"/>
    </inkml:context>
    <inkml:brush xml:id="br0">
      <inkml:brushProperty name="width" value="0.025" units="cm"/>
      <inkml:brushProperty name="height" value="0.025" units="cm"/>
      <inkml:brushProperty name="color" value="#AE198D"/>
      <inkml:brushProperty name="inkEffects" value="galaxy"/>
      <inkml:brushProperty name="anchorX" value="60877.53906"/>
      <inkml:brushProperty name="anchorY" value="-12199.12402"/>
      <inkml:brushProperty name="scaleFactor" value="0.5"/>
    </inkml:brush>
  </inkml:definitions>
  <inkml:trace contextRef="#ctx0" brushRef="#br0">0 1 24575,'0'0'0,"7"21"0,6 14 0,4 8 0,0 0 0,-1-4 0,-2-8 0,-2-5 0,-3-6 0,-1-4 0,-2-5 0,-1-2 0,-2-3 0,0-2 0,-1-1 0,-1-2 0,-1 0 0,1 1 0,-1-2 0,0 1 0,-1-1 0,1 0 0,0 0 0,0 0 0,1 1 0,-1-1 0,1 1 0,-1-1 0,0 1 0,1-1 0,-1 0 0,0 0 0,0 0 0,0 0 0,0 0 0,0 0 0,0 0 0,0 0 0,0 0 0,0 0 0,0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03F95-C9CD-4151-A979-1C784BF58061}" type="datetimeFigureOut">
              <a:rPr lang="en-IN" smtClean="0"/>
              <a:t>17-10-2025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1D569-3746-4361-AA76-848E790407C1}" type="slidenum">
              <a:rPr lang="en-IN" smtClean="0"/>
              <a:t>‹#›</a:t>
            </a:fld>
            <a:endParaRPr lang="en-IN"/>
          </a:p>
        </p:txBody>
      </p:sp>
    </p:spTree>
    <p:extLst>
      <p:ext uri="{BB962C8B-B14F-4D97-AF65-F5344CB8AC3E}">
        <p14:creationId xmlns:p14="http://schemas.microsoft.com/office/powerpoint/2010/main" val="2783085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421D569-3746-4361-AA76-848E790407C1}" type="slidenum">
              <a:rPr lang="en-IN" smtClean="0"/>
              <a:t>1</a:t>
            </a:fld>
            <a:endParaRPr lang="en-IN"/>
          </a:p>
        </p:txBody>
      </p:sp>
    </p:spTree>
    <p:extLst>
      <p:ext uri="{BB962C8B-B14F-4D97-AF65-F5344CB8AC3E}">
        <p14:creationId xmlns:p14="http://schemas.microsoft.com/office/powerpoint/2010/main" val="1181269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36B93-3B93-FC2D-8ACD-D8D6324CE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5EBCE-F4E6-4764-44D3-95391050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AD1228-5B5B-DE39-D0BB-6DDE1113D4B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13A73DE-0AF7-B76C-4292-99FB63AB41EF}"/>
              </a:ext>
            </a:extLst>
          </p:cNvPr>
          <p:cNvSpPr>
            <a:spLocks noGrp="1"/>
          </p:cNvSpPr>
          <p:nvPr>
            <p:ph type="sldNum" sz="quarter" idx="5"/>
          </p:nvPr>
        </p:nvSpPr>
        <p:spPr/>
        <p:txBody>
          <a:bodyPr/>
          <a:lstStyle/>
          <a:p>
            <a:fld id="{B421D569-3746-4361-AA76-848E790407C1}" type="slidenum">
              <a:rPr lang="en-IN" smtClean="0"/>
              <a:t>22</a:t>
            </a:fld>
            <a:endParaRPr lang="en-IN"/>
          </a:p>
        </p:txBody>
      </p:sp>
    </p:spTree>
    <p:extLst>
      <p:ext uri="{BB962C8B-B14F-4D97-AF65-F5344CB8AC3E}">
        <p14:creationId xmlns:p14="http://schemas.microsoft.com/office/powerpoint/2010/main" val="1674478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0E610-281A-CF71-458F-B62149C1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F5494-278F-2AF8-EA40-FDC98ACB0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D43F2-C450-1773-5AC7-9E75809B3860}"/>
              </a:ext>
            </a:extLst>
          </p:cNvPr>
          <p:cNvSpPr>
            <a:spLocks noGrp="1"/>
          </p:cNvSpPr>
          <p:nvPr>
            <p:ph type="body" idx="1"/>
          </p:nvPr>
        </p:nvSpPr>
        <p:spPr/>
        <p:txBody>
          <a:bodyPr/>
          <a:lstStyle/>
          <a:p>
            <a:r>
              <a:rPr lang="en-IN" dirty="0"/>
              <a:t>Agar </a:t>
            </a:r>
            <a:r>
              <a:rPr lang="en-IN" dirty="0" err="1"/>
              <a:t>aap</a:t>
            </a:r>
            <a:r>
              <a:rPr lang="en-IN" dirty="0"/>
              <a:t> </a:t>
            </a:r>
            <a:r>
              <a:rPr lang="en-IN" dirty="0" err="1"/>
              <a:t>chahte</a:t>
            </a:r>
            <a:r>
              <a:rPr lang="en-IN" dirty="0"/>
              <a:t> </a:t>
            </a:r>
            <a:r>
              <a:rPr lang="en-IN" dirty="0" err="1"/>
              <a:t>ho</a:t>
            </a:r>
            <a:r>
              <a:rPr lang="en-IN" dirty="0"/>
              <a:t> ki hum </a:t>
            </a:r>
            <a:r>
              <a:rPr lang="en-IN" err="1"/>
              <a:t>aapko</a:t>
            </a:r>
            <a:r>
              <a:rPr lang="en-IN"/>
              <a:t> real-time mein code chalakar dikhaye toh kar sakte hai</a:t>
            </a:r>
            <a:endParaRPr lang="en-IN" dirty="0"/>
          </a:p>
        </p:txBody>
      </p:sp>
      <p:sp>
        <p:nvSpPr>
          <p:cNvPr id="4" name="Slide Number Placeholder 3">
            <a:extLst>
              <a:ext uri="{FF2B5EF4-FFF2-40B4-BE49-F238E27FC236}">
                <a16:creationId xmlns:a16="http://schemas.microsoft.com/office/drawing/2014/main" id="{8B0D16CD-16DA-0AEE-F772-8B7301622904}"/>
              </a:ext>
            </a:extLst>
          </p:cNvPr>
          <p:cNvSpPr>
            <a:spLocks noGrp="1"/>
          </p:cNvSpPr>
          <p:nvPr>
            <p:ph type="sldNum" sz="quarter" idx="5"/>
          </p:nvPr>
        </p:nvSpPr>
        <p:spPr/>
        <p:txBody>
          <a:bodyPr/>
          <a:lstStyle/>
          <a:p>
            <a:fld id="{B421D569-3746-4361-AA76-848E790407C1}" type="slidenum">
              <a:rPr lang="en-IN" smtClean="0"/>
              <a:t>23</a:t>
            </a:fld>
            <a:endParaRPr lang="en-IN"/>
          </a:p>
        </p:txBody>
      </p:sp>
    </p:spTree>
    <p:extLst>
      <p:ext uri="{BB962C8B-B14F-4D97-AF65-F5344CB8AC3E}">
        <p14:creationId xmlns:p14="http://schemas.microsoft.com/office/powerpoint/2010/main" val="2508551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28659-F5EE-C12E-EDE5-99B5FB388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172F7-046F-CDB5-CE65-B7EC08180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F8253-7222-BBB4-7F35-CA42BC87855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D7CB42C-E79B-3DA1-BE4B-5A27A22D1DE6}"/>
              </a:ext>
            </a:extLst>
          </p:cNvPr>
          <p:cNvSpPr>
            <a:spLocks noGrp="1"/>
          </p:cNvSpPr>
          <p:nvPr>
            <p:ph type="sldNum" sz="quarter" idx="5"/>
          </p:nvPr>
        </p:nvSpPr>
        <p:spPr/>
        <p:txBody>
          <a:bodyPr/>
          <a:lstStyle/>
          <a:p>
            <a:fld id="{B421D569-3746-4361-AA76-848E790407C1}" type="slidenum">
              <a:rPr lang="en-IN" smtClean="0"/>
              <a:t>26</a:t>
            </a:fld>
            <a:endParaRPr lang="en-IN"/>
          </a:p>
        </p:txBody>
      </p:sp>
    </p:spTree>
    <p:extLst>
      <p:ext uri="{BB962C8B-B14F-4D97-AF65-F5344CB8AC3E}">
        <p14:creationId xmlns:p14="http://schemas.microsoft.com/office/powerpoint/2010/main" val="46808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06A48-AC71-248A-3922-92A76DFC0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AA84A-9822-285E-DE0B-BF8831D63A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99B73-643C-6DD1-230F-2C692F74D04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3A18094-C66F-0D79-594E-1A7086666B59}"/>
              </a:ext>
            </a:extLst>
          </p:cNvPr>
          <p:cNvSpPr>
            <a:spLocks noGrp="1"/>
          </p:cNvSpPr>
          <p:nvPr>
            <p:ph type="sldNum" sz="quarter" idx="5"/>
          </p:nvPr>
        </p:nvSpPr>
        <p:spPr/>
        <p:txBody>
          <a:bodyPr/>
          <a:lstStyle/>
          <a:p>
            <a:fld id="{B421D569-3746-4361-AA76-848E790407C1}" type="slidenum">
              <a:rPr lang="en-IN" smtClean="0"/>
              <a:t>27</a:t>
            </a:fld>
            <a:endParaRPr lang="en-IN"/>
          </a:p>
        </p:txBody>
      </p:sp>
    </p:spTree>
    <p:extLst>
      <p:ext uri="{BB962C8B-B14F-4D97-AF65-F5344CB8AC3E}">
        <p14:creationId xmlns:p14="http://schemas.microsoft.com/office/powerpoint/2010/main" val="59860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Reference : </a:t>
            </a:r>
            <a:r>
              <a:rPr lang="en-US" sz="1200" b="0" i="0" kern="1200" dirty="0">
                <a:solidFill>
                  <a:schemeClr val="tx1"/>
                </a:solidFill>
                <a:effectLst/>
                <a:latin typeface="+mn-lt"/>
                <a:ea typeface="+mn-ea"/>
                <a:cs typeface="+mn-cs"/>
              </a:rPr>
              <a:t>Dr. Fabien Baron, Dept. of Astronomy, University of Michigan, Ann Arbor, MI 48109-1090</a:t>
            </a:r>
            <a:endParaRPr lang="en-IN" dirty="0"/>
          </a:p>
        </p:txBody>
      </p:sp>
      <p:sp>
        <p:nvSpPr>
          <p:cNvPr id="4" name="Slide Number Placeholder 3"/>
          <p:cNvSpPr>
            <a:spLocks noGrp="1"/>
          </p:cNvSpPr>
          <p:nvPr>
            <p:ph type="sldNum" sz="quarter" idx="5"/>
          </p:nvPr>
        </p:nvSpPr>
        <p:spPr/>
        <p:txBody>
          <a:bodyPr/>
          <a:lstStyle/>
          <a:p>
            <a:fld id="{B421D569-3746-4361-AA76-848E790407C1}" type="slidenum">
              <a:rPr lang="en-IN" smtClean="0"/>
              <a:t>5</a:t>
            </a:fld>
            <a:endParaRPr lang="en-IN"/>
          </a:p>
        </p:txBody>
      </p:sp>
    </p:spTree>
    <p:extLst>
      <p:ext uri="{BB962C8B-B14F-4D97-AF65-F5344CB8AC3E}">
        <p14:creationId xmlns:p14="http://schemas.microsoft.com/office/powerpoint/2010/main" val="3727344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292, 5, 16; </a:t>
            </a:r>
          </a:p>
        </p:txBody>
      </p:sp>
      <p:sp>
        <p:nvSpPr>
          <p:cNvPr id="4" name="Slide Number Placeholder 3"/>
          <p:cNvSpPr>
            <a:spLocks noGrp="1"/>
          </p:cNvSpPr>
          <p:nvPr>
            <p:ph type="sldNum" sz="quarter" idx="5"/>
          </p:nvPr>
        </p:nvSpPr>
        <p:spPr/>
        <p:txBody>
          <a:bodyPr/>
          <a:lstStyle/>
          <a:p>
            <a:fld id="{B421D569-3746-4361-AA76-848E790407C1}" type="slidenum">
              <a:rPr lang="en-IN" smtClean="0"/>
              <a:t>9</a:t>
            </a:fld>
            <a:endParaRPr lang="en-IN"/>
          </a:p>
        </p:txBody>
      </p:sp>
    </p:spTree>
    <p:extLst>
      <p:ext uri="{BB962C8B-B14F-4D97-AF65-F5344CB8AC3E}">
        <p14:creationId xmlns:p14="http://schemas.microsoft.com/office/powerpoint/2010/main" val="1932356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5EBF7-1B7E-7967-5A90-910943F315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F3C84-9616-C076-45AF-02916A2A5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E95CA-10ED-DCB1-2E6C-D6C5745BD521}"/>
              </a:ext>
            </a:extLst>
          </p:cNvPr>
          <p:cNvSpPr>
            <a:spLocks noGrp="1"/>
          </p:cNvSpPr>
          <p:nvPr>
            <p:ph type="body" idx="1"/>
          </p:nvPr>
        </p:nvSpPr>
        <p:spPr/>
        <p:txBody>
          <a:bodyPr/>
          <a:lstStyle/>
          <a:p>
            <a:r>
              <a:rPr lang="en-IN" dirty="0"/>
              <a:t>Example : Alpha Centauri, EPIC</a:t>
            </a:r>
          </a:p>
        </p:txBody>
      </p:sp>
      <p:sp>
        <p:nvSpPr>
          <p:cNvPr id="4" name="Slide Number Placeholder 3">
            <a:extLst>
              <a:ext uri="{FF2B5EF4-FFF2-40B4-BE49-F238E27FC236}">
                <a16:creationId xmlns:a16="http://schemas.microsoft.com/office/drawing/2014/main" id="{491EA12B-60B8-45B6-13C5-EF381F25346E}"/>
              </a:ext>
            </a:extLst>
          </p:cNvPr>
          <p:cNvSpPr>
            <a:spLocks noGrp="1"/>
          </p:cNvSpPr>
          <p:nvPr>
            <p:ph type="sldNum" sz="quarter" idx="5"/>
          </p:nvPr>
        </p:nvSpPr>
        <p:spPr/>
        <p:txBody>
          <a:bodyPr/>
          <a:lstStyle/>
          <a:p>
            <a:fld id="{B421D569-3746-4361-AA76-848E790407C1}" type="slidenum">
              <a:rPr lang="en-IN" smtClean="0"/>
              <a:t>14</a:t>
            </a:fld>
            <a:endParaRPr lang="en-IN"/>
          </a:p>
        </p:txBody>
      </p:sp>
    </p:spTree>
    <p:extLst>
      <p:ext uri="{BB962C8B-B14F-4D97-AF65-F5344CB8AC3E}">
        <p14:creationId xmlns:p14="http://schemas.microsoft.com/office/powerpoint/2010/main" val="381891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14485-A147-9A2A-51F8-BE295EFCF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87D6A-88F1-5C5D-F0FA-17C9F183F1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84F7C9-F763-A650-09C8-EDE479EA7B6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DBDEBA-4C73-DE9D-97D7-EAA68656A29E}"/>
              </a:ext>
            </a:extLst>
          </p:cNvPr>
          <p:cNvSpPr>
            <a:spLocks noGrp="1"/>
          </p:cNvSpPr>
          <p:nvPr>
            <p:ph type="sldNum" sz="quarter" idx="5"/>
          </p:nvPr>
        </p:nvSpPr>
        <p:spPr/>
        <p:txBody>
          <a:bodyPr/>
          <a:lstStyle/>
          <a:p>
            <a:fld id="{B421D569-3746-4361-AA76-848E790407C1}" type="slidenum">
              <a:rPr lang="en-IN" smtClean="0"/>
              <a:t>15</a:t>
            </a:fld>
            <a:endParaRPr lang="en-IN"/>
          </a:p>
        </p:txBody>
      </p:sp>
    </p:spTree>
    <p:extLst>
      <p:ext uri="{BB962C8B-B14F-4D97-AF65-F5344CB8AC3E}">
        <p14:creationId xmlns:p14="http://schemas.microsoft.com/office/powerpoint/2010/main" val="208778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D963C-4D3D-5E61-5DDC-CFE07CF51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78107-9BAF-7347-6B55-0B8AB3E44F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203CF-1771-F336-3C44-D2996C4BA24A}"/>
              </a:ext>
            </a:extLst>
          </p:cNvPr>
          <p:cNvSpPr>
            <a:spLocks noGrp="1"/>
          </p:cNvSpPr>
          <p:nvPr>
            <p:ph type="body" idx="1"/>
          </p:nvPr>
        </p:nvSpPr>
        <p:spPr/>
        <p:txBody>
          <a:bodyPr/>
          <a:lstStyle/>
          <a:p>
            <a:r>
              <a:rPr lang="en-IN" dirty="0"/>
              <a:t>Spectroscopic types : M, M, K; Mutual inclination = 0.17 degrees</a:t>
            </a:r>
          </a:p>
        </p:txBody>
      </p:sp>
      <p:sp>
        <p:nvSpPr>
          <p:cNvPr id="4" name="Slide Number Placeholder 3">
            <a:extLst>
              <a:ext uri="{FF2B5EF4-FFF2-40B4-BE49-F238E27FC236}">
                <a16:creationId xmlns:a16="http://schemas.microsoft.com/office/drawing/2014/main" id="{0DF7DA64-A3B2-C97F-8C52-1739BBCF04D8}"/>
              </a:ext>
            </a:extLst>
          </p:cNvPr>
          <p:cNvSpPr>
            <a:spLocks noGrp="1"/>
          </p:cNvSpPr>
          <p:nvPr>
            <p:ph type="sldNum" sz="quarter" idx="5"/>
          </p:nvPr>
        </p:nvSpPr>
        <p:spPr/>
        <p:txBody>
          <a:bodyPr/>
          <a:lstStyle/>
          <a:p>
            <a:fld id="{B421D569-3746-4361-AA76-848E790407C1}" type="slidenum">
              <a:rPr lang="en-IN" smtClean="0"/>
              <a:t>16</a:t>
            </a:fld>
            <a:endParaRPr lang="en-IN"/>
          </a:p>
        </p:txBody>
      </p:sp>
    </p:spTree>
    <p:extLst>
      <p:ext uri="{BB962C8B-B14F-4D97-AF65-F5344CB8AC3E}">
        <p14:creationId xmlns:p14="http://schemas.microsoft.com/office/powerpoint/2010/main" val="1835291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E016-D390-93D3-9D17-A3D34D237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41ACF-46E2-F336-CA33-0932F0F5A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E30FB-D3E2-85B4-8A1A-FFF4DA4E3F7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6472518-9A1F-C405-F221-2BFA11EC739B}"/>
              </a:ext>
            </a:extLst>
          </p:cNvPr>
          <p:cNvSpPr>
            <a:spLocks noGrp="1"/>
          </p:cNvSpPr>
          <p:nvPr>
            <p:ph type="sldNum" sz="quarter" idx="5"/>
          </p:nvPr>
        </p:nvSpPr>
        <p:spPr/>
        <p:txBody>
          <a:bodyPr/>
          <a:lstStyle/>
          <a:p>
            <a:fld id="{B421D569-3746-4361-AA76-848E790407C1}" type="slidenum">
              <a:rPr lang="en-IN" smtClean="0"/>
              <a:t>17</a:t>
            </a:fld>
            <a:endParaRPr lang="en-IN"/>
          </a:p>
        </p:txBody>
      </p:sp>
    </p:spTree>
    <p:extLst>
      <p:ext uri="{BB962C8B-B14F-4D97-AF65-F5344CB8AC3E}">
        <p14:creationId xmlns:p14="http://schemas.microsoft.com/office/powerpoint/2010/main" val="2760618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9540-3196-6400-2DE3-9C5E93C388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6E8CDC-A0FE-6626-E2FB-3C1852F22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07AE04-0BFE-CEE7-11F3-A49708AED5E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EB96845-1222-3E9A-5F62-093BF2B9D389}"/>
              </a:ext>
            </a:extLst>
          </p:cNvPr>
          <p:cNvSpPr>
            <a:spLocks noGrp="1"/>
          </p:cNvSpPr>
          <p:nvPr>
            <p:ph type="sldNum" sz="quarter" idx="5"/>
          </p:nvPr>
        </p:nvSpPr>
        <p:spPr/>
        <p:txBody>
          <a:bodyPr/>
          <a:lstStyle/>
          <a:p>
            <a:fld id="{B421D569-3746-4361-AA76-848E790407C1}" type="slidenum">
              <a:rPr lang="en-IN" smtClean="0"/>
              <a:t>18</a:t>
            </a:fld>
            <a:endParaRPr lang="en-IN"/>
          </a:p>
        </p:txBody>
      </p:sp>
    </p:spTree>
    <p:extLst>
      <p:ext uri="{BB962C8B-B14F-4D97-AF65-F5344CB8AC3E}">
        <p14:creationId xmlns:p14="http://schemas.microsoft.com/office/powerpoint/2010/main" val="147239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896E7-F157-2A36-C5AE-115F606A3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FE2E9-DAFE-E4A8-AA52-A4CA9AC1E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82EF5C-5633-F064-AB87-B4D92210B62E}"/>
              </a:ext>
            </a:extLst>
          </p:cNvPr>
          <p:cNvSpPr>
            <a:spLocks noGrp="1"/>
          </p:cNvSpPr>
          <p:nvPr>
            <p:ph type="body" idx="1"/>
          </p:nvPr>
        </p:nvSpPr>
        <p:spPr/>
        <p:txBody>
          <a:bodyPr/>
          <a:lstStyle/>
          <a:p>
            <a:r>
              <a:rPr lang="en-IN" dirty="0"/>
              <a:t>It will not be able to generate much useful results because the big ellipse is not being repeated, only 80 day data, not enough to show periodicity of 188 periods. So detects many false peaks, but still able to detect the 2</a:t>
            </a:r>
            <a:r>
              <a:rPr lang="en-IN" baseline="30000" dirty="0"/>
              <a:t>nd</a:t>
            </a:r>
            <a:r>
              <a:rPr lang="en-IN" dirty="0"/>
              <a:t> harmonic of 8.23 day period at the 8</a:t>
            </a:r>
            <a:r>
              <a:rPr lang="en-IN" baseline="30000" dirty="0"/>
              <a:t>th</a:t>
            </a:r>
            <a:r>
              <a:rPr lang="en-IN" dirty="0"/>
              <a:t> position. Fourier </a:t>
            </a:r>
            <a:r>
              <a:rPr lang="en-IN" dirty="0" err="1"/>
              <a:t>mein</a:t>
            </a:r>
            <a:r>
              <a:rPr lang="en-IN" dirty="0"/>
              <a:t> </a:t>
            </a:r>
            <a:r>
              <a:rPr lang="en-IN" dirty="0" err="1"/>
              <a:t>toh</a:t>
            </a:r>
            <a:r>
              <a:rPr lang="en-IN" dirty="0"/>
              <a:t> yeh </a:t>
            </a:r>
            <a:r>
              <a:rPr lang="en-IN" dirty="0" err="1"/>
              <a:t>bhi</a:t>
            </a:r>
            <a:r>
              <a:rPr lang="en-IN" dirty="0"/>
              <a:t> </a:t>
            </a:r>
            <a:r>
              <a:rPr lang="en-IN" dirty="0" err="1"/>
              <a:t>nahi</a:t>
            </a:r>
            <a:r>
              <a:rPr lang="en-IN" dirty="0"/>
              <a:t> </a:t>
            </a:r>
            <a:r>
              <a:rPr lang="en-IN" dirty="0" err="1"/>
              <a:t>aayi</a:t>
            </a:r>
            <a:r>
              <a:rPr lang="en-IN" dirty="0"/>
              <a:t> </a:t>
            </a:r>
            <a:r>
              <a:rPr lang="en-IN" dirty="0" err="1"/>
              <a:t>thi</a:t>
            </a:r>
            <a:r>
              <a:rPr lang="en-IN" dirty="0"/>
              <a:t>.</a:t>
            </a:r>
          </a:p>
        </p:txBody>
      </p:sp>
      <p:sp>
        <p:nvSpPr>
          <p:cNvPr id="4" name="Slide Number Placeholder 3">
            <a:extLst>
              <a:ext uri="{FF2B5EF4-FFF2-40B4-BE49-F238E27FC236}">
                <a16:creationId xmlns:a16="http://schemas.microsoft.com/office/drawing/2014/main" id="{D4A2D977-17A1-0968-189B-1BB1CC71FE99}"/>
              </a:ext>
            </a:extLst>
          </p:cNvPr>
          <p:cNvSpPr>
            <a:spLocks noGrp="1"/>
          </p:cNvSpPr>
          <p:nvPr>
            <p:ph type="sldNum" sz="quarter" idx="5"/>
          </p:nvPr>
        </p:nvSpPr>
        <p:spPr/>
        <p:txBody>
          <a:bodyPr/>
          <a:lstStyle/>
          <a:p>
            <a:fld id="{B421D569-3746-4361-AA76-848E790407C1}" type="slidenum">
              <a:rPr lang="en-IN" smtClean="0"/>
              <a:t>19</a:t>
            </a:fld>
            <a:endParaRPr lang="en-IN"/>
          </a:p>
        </p:txBody>
      </p:sp>
    </p:spTree>
    <p:extLst>
      <p:ext uri="{BB962C8B-B14F-4D97-AF65-F5344CB8AC3E}">
        <p14:creationId xmlns:p14="http://schemas.microsoft.com/office/powerpoint/2010/main" val="158891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D6EB-359D-B078-F814-22157E4CF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25F709-777F-677B-A8FB-6A509D81EA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6201E3-5811-E6AA-B4A2-B3FA999D4B78}"/>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5" name="Footer Placeholder 4">
            <a:extLst>
              <a:ext uri="{FF2B5EF4-FFF2-40B4-BE49-F238E27FC236}">
                <a16:creationId xmlns:a16="http://schemas.microsoft.com/office/drawing/2014/main" id="{1BD1E94F-9F25-84AE-5599-7153F4AED8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5EF37C-3798-26A6-EC81-73B0C0DA5EA4}"/>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1733859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E1DCC-5416-0C6B-44C2-4B4B474A5E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0181B9-C450-1BF7-BAAF-8DC91B1884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152BD6-0964-E8AB-805C-21D5A80D7D4B}"/>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5" name="Footer Placeholder 4">
            <a:extLst>
              <a:ext uri="{FF2B5EF4-FFF2-40B4-BE49-F238E27FC236}">
                <a16:creationId xmlns:a16="http://schemas.microsoft.com/office/drawing/2014/main" id="{65415C8C-1F4F-1901-BAC1-01BA73D04E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7515FC-2995-E0E0-0EA6-5E5A22EE1707}"/>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1543188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334441-1D55-29CD-84B3-683206CCA2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0F8933-BCBC-C456-0B58-837CC3B967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24D06C-D045-F4FA-B574-AEB4C9FAD13C}"/>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5" name="Footer Placeholder 4">
            <a:extLst>
              <a:ext uri="{FF2B5EF4-FFF2-40B4-BE49-F238E27FC236}">
                <a16:creationId xmlns:a16="http://schemas.microsoft.com/office/drawing/2014/main" id="{2037F948-CF63-3B5C-96EB-2DFBCB3545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EC6626-E9B6-969D-97B5-EF43C21149C9}"/>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1070799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8D411-8849-14F8-09B2-0E43C1FD37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7C2EBE-353B-59F8-F4C1-58C06AB04D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C34557-6E94-1D3B-6EEE-DB2AB79C3684}"/>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5" name="Footer Placeholder 4">
            <a:extLst>
              <a:ext uri="{FF2B5EF4-FFF2-40B4-BE49-F238E27FC236}">
                <a16:creationId xmlns:a16="http://schemas.microsoft.com/office/drawing/2014/main" id="{9C583B02-A15F-7FA3-22D2-481550F26C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95483-E06C-8C55-805E-58B73C2F2BC8}"/>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1745964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F752B-C435-B2B2-1F80-3DDE72D143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417A5C7-C307-9BC4-9CF6-2099C1D61E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E7AC50-499F-C036-7BE7-8F6FB8AB79A2}"/>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5" name="Footer Placeholder 4">
            <a:extLst>
              <a:ext uri="{FF2B5EF4-FFF2-40B4-BE49-F238E27FC236}">
                <a16:creationId xmlns:a16="http://schemas.microsoft.com/office/drawing/2014/main" id="{CCF96604-2308-25DF-AEF5-E45DEF6B3E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31FC8F-DEC1-FB1F-33BF-1874813CFA45}"/>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69352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7534-CC95-2E57-F2EA-8CFA8374E4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87A93C-3939-1ED6-AC1E-408C32F8F7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2605E67-897B-CDC7-DB99-DE3625ECC7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6C8D7E-57C7-789D-D5A3-71D4AFDA3532}"/>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6" name="Footer Placeholder 5">
            <a:extLst>
              <a:ext uri="{FF2B5EF4-FFF2-40B4-BE49-F238E27FC236}">
                <a16:creationId xmlns:a16="http://schemas.microsoft.com/office/drawing/2014/main" id="{3A48E00D-904D-1B76-6CE4-52E9154E21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C66CD-6F8A-FB22-EDAA-D61E39FE74A7}"/>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255290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4284-6595-F446-3292-EF973BCBEB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42FC44-04D7-E33A-C516-425A0C5A1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CB7A12-BCAA-3428-ACEF-1849E7E15C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7C7F54-CE7E-3592-48B8-4EA2A020EB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5F42A-9A8A-6158-1FFF-0246D9731A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40579C-B2A0-BC15-3F61-9C7203A02E1D}"/>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8" name="Footer Placeholder 7">
            <a:extLst>
              <a:ext uri="{FF2B5EF4-FFF2-40B4-BE49-F238E27FC236}">
                <a16:creationId xmlns:a16="http://schemas.microsoft.com/office/drawing/2014/main" id="{8A9179CC-D12F-7266-03E6-DA2576D55C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4BAB885-8948-2BAC-EE61-BF86CDCAE6A3}"/>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517227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82E6-72F8-C9FD-DF9F-C2289D638F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F730D2B-F755-1011-66F9-8CFC69FF8D00}"/>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4" name="Footer Placeholder 3">
            <a:extLst>
              <a:ext uri="{FF2B5EF4-FFF2-40B4-BE49-F238E27FC236}">
                <a16:creationId xmlns:a16="http://schemas.microsoft.com/office/drawing/2014/main" id="{036B1484-FFF8-4286-F1D1-8B0BF2CD8E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DDA815-201B-0139-9B70-7DEC1B35EB4A}"/>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2013195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B490D1-5878-0451-98CE-74D59C222552}"/>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3" name="Footer Placeholder 2">
            <a:extLst>
              <a:ext uri="{FF2B5EF4-FFF2-40B4-BE49-F238E27FC236}">
                <a16:creationId xmlns:a16="http://schemas.microsoft.com/office/drawing/2014/main" id="{DCD4996E-A36C-528C-1F1B-0AEF6051C06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224D08-8317-6B15-F182-AC4500A2676D}"/>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13896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427E-5A6A-8F68-A250-FFA843435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23803B3-8C61-401F-5A9D-EDB0B0842E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02BCEA1-B7A9-AA80-CF33-F14E6E52EB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268C3-2C59-A467-514A-E5EC3321B95D}"/>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6" name="Footer Placeholder 5">
            <a:extLst>
              <a:ext uri="{FF2B5EF4-FFF2-40B4-BE49-F238E27FC236}">
                <a16:creationId xmlns:a16="http://schemas.microsoft.com/office/drawing/2014/main" id="{77CE1B85-1ACC-2E4F-762D-72C7BEB5F6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1A4F9A-64C2-61F4-B3AF-6A68F564CDB5}"/>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61002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1B0C-9142-2711-EA98-972AF674E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896BAE-BE32-DAD0-399B-98ACEF186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71E81A-8FE9-A9BF-C59C-241E68F4E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2199F0-01F9-0921-61FE-C8F178523633}"/>
              </a:ext>
            </a:extLst>
          </p:cNvPr>
          <p:cNvSpPr>
            <a:spLocks noGrp="1"/>
          </p:cNvSpPr>
          <p:nvPr>
            <p:ph type="dt" sz="half" idx="10"/>
          </p:nvPr>
        </p:nvSpPr>
        <p:spPr/>
        <p:txBody>
          <a:bodyPr/>
          <a:lstStyle/>
          <a:p>
            <a:fld id="{3093E9EE-9AA6-4FDF-A400-9DF1D683C125}" type="datetimeFigureOut">
              <a:rPr lang="en-IN" smtClean="0"/>
              <a:t>17-10-2025</a:t>
            </a:fld>
            <a:endParaRPr lang="en-IN"/>
          </a:p>
        </p:txBody>
      </p:sp>
      <p:sp>
        <p:nvSpPr>
          <p:cNvPr id="6" name="Footer Placeholder 5">
            <a:extLst>
              <a:ext uri="{FF2B5EF4-FFF2-40B4-BE49-F238E27FC236}">
                <a16:creationId xmlns:a16="http://schemas.microsoft.com/office/drawing/2014/main" id="{0395F892-1B2B-1E05-086B-26BAA4DB39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A2A276-1BF8-7B1D-E14C-6389A46563C8}"/>
              </a:ext>
            </a:extLst>
          </p:cNvPr>
          <p:cNvSpPr>
            <a:spLocks noGrp="1"/>
          </p:cNvSpPr>
          <p:nvPr>
            <p:ph type="sldNum" sz="quarter" idx="12"/>
          </p:nvPr>
        </p:nvSpPr>
        <p:spPr/>
        <p:txBody>
          <a:bodyPr/>
          <a:lstStyle/>
          <a:p>
            <a:fld id="{1632FCCB-233F-4285-9C5E-6D9AA4A02B27}" type="slidenum">
              <a:rPr lang="en-IN" smtClean="0"/>
              <a:t>‹#›</a:t>
            </a:fld>
            <a:endParaRPr lang="en-IN"/>
          </a:p>
        </p:txBody>
      </p:sp>
    </p:spTree>
    <p:extLst>
      <p:ext uri="{BB962C8B-B14F-4D97-AF65-F5344CB8AC3E}">
        <p14:creationId xmlns:p14="http://schemas.microsoft.com/office/powerpoint/2010/main" val="49175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800B8F-B2E8-54C3-8B04-C7473C304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E347BE-7A5F-A8ED-2339-F36513D70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23BB03-68FC-27DD-39D7-DC953F2A47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93E9EE-9AA6-4FDF-A400-9DF1D683C125}" type="datetimeFigureOut">
              <a:rPr lang="en-IN" smtClean="0"/>
              <a:t>17-10-2025</a:t>
            </a:fld>
            <a:endParaRPr lang="en-IN"/>
          </a:p>
        </p:txBody>
      </p:sp>
      <p:sp>
        <p:nvSpPr>
          <p:cNvPr id="5" name="Footer Placeholder 4">
            <a:extLst>
              <a:ext uri="{FF2B5EF4-FFF2-40B4-BE49-F238E27FC236}">
                <a16:creationId xmlns:a16="http://schemas.microsoft.com/office/drawing/2014/main" id="{3DF87A83-1A27-3040-6001-46FD05188E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A4F3979-A6E1-C4BA-DACE-D897A88BA4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632FCCB-233F-4285-9C5E-6D9AA4A02B27}" type="slidenum">
              <a:rPr lang="en-IN" smtClean="0"/>
              <a:t>‹#›</a:t>
            </a:fld>
            <a:endParaRPr lang="en-IN"/>
          </a:p>
        </p:txBody>
      </p:sp>
    </p:spTree>
    <p:extLst>
      <p:ext uri="{BB962C8B-B14F-4D97-AF65-F5344CB8AC3E}">
        <p14:creationId xmlns:p14="http://schemas.microsoft.com/office/powerpoint/2010/main" val="369709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5.xml"/><Relationship Id="rId3" Type="http://schemas.openxmlformats.org/officeDocument/2006/relationships/image" Target="../media/image1.jpeg"/><Relationship Id="rId7" Type="http://schemas.openxmlformats.org/officeDocument/2006/relationships/customXml" Target="../ink/ink2.xml"/><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customXml" Target="../ink/ink3.xml"/><Relationship Id="rId1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science.nasa.gov" TargetMode="External"/><Relationship Id="rId3" Type="http://schemas.openxmlformats.org/officeDocument/2006/relationships/image" Target="../media/image2.png"/><Relationship Id="rId7" Type="http://schemas.openxmlformats.org/officeDocument/2006/relationships/hyperlink" Target="https://arxiv.org/pdf/1703.09824"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archive.stsci.edu/k2/data_search/search.php" TargetMode="External"/><Relationship Id="rId5" Type="http://schemas.openxmlformats.org/officeDocument/2006/relationships/hyperlink" Target="https://ui.adsabs.harvard.edu/abs/2019MNRAS.483.1934B/abstract"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iopscience.iop.org/article/10.3847/2041-8213/adeaaf"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2225B-5170-A959-3A6D-20D624B1CC70}"/>
              </a:ext>
            </a:extLst>
          </p:cNvPr>
          <p:cNvSpPr>
            <a:spLocks noGrp="1"/>
          </p:cNvSpPr>
          <p:nvPr>
            <p:ph type="ctrTitle"/>
          </p:nvPr>
        </p:nvSpPr>
        <p:spPr>
          <a:xfrm>
            <a:off x="643468" y="643467"/>
            <a:ext cx="4620584" cy="4567137"/>
          </a:xfrm>
        </p:spPr>
        <p:txBody>
          <a:bodyPr>
            <a:normAutofit/>
          </a:bodyPr>
          <a:lstStyle/>
          <a:p>
            <a:pPr algn="l"/>
            <a:r>
              <a:rPr lang="en-IN" sz="4400"/>
              <a:t>Determining the Orbital Periods in a Multi-Star Eclipsing System</a:t>
            </a:r>
          </a:p>
        </p:txBody>
      </p:sp>
      <p:sp>
        <p:nvSpPr>
          <p:cNvPr id="3" name="Subtitle 2">
            <a:extLst>
              <a:ext uri="{FF2B5EF4-FFF2-40B4-BE49-F238E27FC236}">
                <a16:creationId xmlns:a16="http://schemas.microsoft.com/office/drawing/2014/main" id="{9296B417-90A6-9C6A-E13B-BA7E5BFE15E0}"/>
              </a:ext>
            </a:extLst>
          </p:cNvPr>
          <p:cNvSpPr>
            <a:spLocks noGrp="1"/>
          </p:cNvSpPr>
          <p:nvPr>
            <p:ph type="subTitle" idx="1"/>
          </p:nvPr>
        </p:nvSpPr>
        <p:spPr>
          <a:xfrm>
            <a:off x="643467" y="5277684"/>
            <a:ext cx="4620584" cy="775494"/>
          </a:xfrm>
        </p:spPr>
        <p:txBody>
          <a:bodyPr>
            <a:normAutofit/>
          </a:bodyPr>
          <a:lstStyle/>
          <a:p>
            <a:pPr algn="l"/>
            <a:r>
              <a:rPr lang="en-IN" sz="2000"/>
              <a:t>Swastika Sanghi (23123045)</a:t>
            </a:r>
          </a:p>
          <a:p>
            <a:pPr algn="l"/>
            <a:r>
              <a:rPr lang="en-IN" sz="2000"/>
              <a:t>Dhairya Kotecha (23123014)</a:t>
            </a:r>
          </a:p>
        </p:txBody>
      </p:sp>
      <p:pic>
        <p:nvPicPr>
          <p:cNvPr id="6" name="Picture 4" descr="Hubble Refines Distance to Pleiades Star Cluster - NASA Science">
            <a:extLst>
              <a:ext uri="{FF2B5EF4-FFF2-40B4-BE49-F238E27FC236}">
                <a16:creationId xmlns:a16="http://schemas.microsoft.com/office/drawing/2014/main" id="{13CD2901-D7D7-24DE-DD23-0DC47D67E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700" r="18698" b="-2"/>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79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3E3B26-4F8A-33AB-C75E-B94D23FCAB5E}"/>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9B0CB5F8-5E51-B44B-7597-7528E848E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Hubble Refines Distance to Pleiades Star Cluster - NASA Science">
            <a:extLst>
              <a:ext uri="{FF2B5EF4-FFF2-40B4-BE49-F238E27FC236}">
                <a16:creationId xmlns:a16="http://schemas.microsoft.com/office/drawing/2014/main" id="{8C1D4F66-B4A1-0B1D-5C22-158EF0E61185}"/>
              </a:ext>
            </a:extLst>
          </p:cNvPr>
          <p:cNvPicPr>
            <a:picLocks noChangeAspect="1" noChangeArrowheads="1"/>
          </p:cNvPicPr>
          <p:nvPr/>
        </p:nvPicPr>
        <p:blipFill>
          <a:blip r:embed="rId2" cstate="hqprint">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D0CAD77-2576-0070-AF63-FA001DF27105}"/>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47D8505D-F2ED-BC2D-7CD8-7630E9A2FC9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A0D88082-D471-D15A-C444-8D035D00359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0D2C1-2EE7-CB89-0ED5-96A8E8AEEC95}"/>
                  </a:ext>
                </a:extLst>
              </p:cNvPr>
              <p:cNvSpPr>
                <a:spLocks noGrp="1"/>
              </p:cNvSpPr>
              <p:nvPr>
                <p:ph idx="1"/>
              </p:nvPr>
            </p:nvSpPr>
            <p:spPr>
              <a:xfrm>
                <a:off x="3853308" y="1688727"/>
                <a:ext cx="7988902" cy="5156782"/>
              </a:xfrm>
            </p:spPr>
            <p:txBody>
              <a:bodyPr vert="horz" lIns="91440" tIns="45720" rIns="91440" bIns="45720" rtlCol="0" anchor="ctr">
                <a:normAutofit/>
              </a:bodyPr>
              <a:lstStyle/>
              <a:p>
                <a:pPr algn="just"/>
                <a:r>
                  <a:rPr lang="en-US" dirty="0"/>
                  <a:t>The Lomb-</a:t>
                </a:r>
                <a:r>
                  <a:rPr lang="en-US" dirty="0" err="1"/>
                  <a:t>Scargle</a:t>
                </a:r>
                <a:r>
                  <a:rPr lang="en-US" dirty="0"/>
                  <a:t> method analyzes the problem as a least-squares fitting problem for every frequency</a:t>
                </a:r>
                <a14:m>
                  <m:oMath xmlns:m="http://schemas.openxmlformats.org/officeDocument/2006/math">
                    <m:r>
                      <a:rPr lang="en-IN" b="0" i="0" dirty="0" smtClean="0">
                        <a:latin typeface="Cambria Math" panose="02040503050406030204" pitchFamily="18" charset="0"/>
                      </a:rPr>
                      <m:t> </m:t>
                    </m:r>
                    <m:r>
                      <a:rPr lang="en-US" i="1" dirty="0">
                        <a:latin typeface="Cambria Math" panose="02040503050406030204" pitchFamily="18" charset="0"/>
                      </a:rPr>
                      <m:t>𝜔</m:t>
                    </m:r>
                  </m:oMath>
                </a14:m>
                <a:r>
                  <a:rPr lang="en-US" dirty="0"/>
                  <a:t>.</a:t>
                </a:r>
              </a:p>
              <a:p>
                <a:pPr algn="just"/>
                <a:r>
                  <a:rPr lang="en-US" dirty="0"/>
                  <a:t>For a given frequency </a:t>
                </a:r>
                <a14:m>
                  <m:oMath xmlns:m="http://schemas.openxmlformats.org/officeDocument/2006/math">
                    <m:r>
                      <a:rPr lang="en-US" i="1" dirty="0">
                        <a:latin typeface="Cambria Math" panose="02040503050406030204" pitchFamily="18" charset="0"/>
                      </a:rPr>
                      <m:t>𝜔</m:t>
                    </m:r>
                  </m:oMath>
                </a14:m>
                <a:r>
                  <a:rPr lang="en-US" dirty="0"/>
                  <a:t>, we attempt to fit a simple sinusoidal model</a:t>
                </a:r>
                <a14:m>
                  <m:oMath xmlns:m="http://schemas.openxmlformats.org/officeDocument/2006/math">
                    <m:r>
                      <a:rPr lang="en-IN" b="0" i="0" dirty="0" smtClean="0">
                        <a:latin typeface="Cambria Math" panose="02040503050406030204" pitchFamily="18" charset="0"/>
                      </a:rPr>
                      <m:t>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 </m:t>
                    </m:r>
                    <m:r>
                      <a:rPr lang="en-IN" b="0" i="0" dirty="0" smtClean="0">
                        <a:latin typeface="Cambria Math" panose="02040503050406030204" pitchFamily="18" charset="0"/>
                      </a:rPr>
                      <m:t> </m:t>
                    </m:r>
                  </m:oMath>
                </a14:m>
                <a:r>
                  <a:rPr lang="en-US" dirty="0"/>
                  <a:t>to the </a:t>
                </a:r>
                <a14:m>
                  <m:oMath xmlns:m="http://schemas.openxmlformats.org/officeDocument/2006/math">
                    <m:r>
                      <a:rPr lang="en-US" i="1" dirty="0" smtClean="0">
                        <a:latin typeface="Cambria Math" panose="02040503050406030204" pitchFamily="18" charset="0"/>
                      </a:rPr>
                      <m:t>𝑁</m:t>
                    </m:r>
                  </m:oMath>
                </a14:m>
                <a:r>
                  <a:rPr lang="en-US" dirty="0"/>
                  <a:t> observed data points </a:t>
                </a:r>
                <a14:m>
                  <m:oMath xmlns:m="http://schemas.openxmlformats.org/officeDocument/2006/math">
                    <m:sSub>
                      <m:sSubPr>
                        <m:ctrlPr>
                          <a:rPr lang="en-US"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at times </a:t>
                </a:r>
                <a14:m>
                  <m:oMath xmlns:m="http://schemas.openxmlformats.org/officeDocument/2006/math">
                    <m:sSub>
                      <m:sSubPr>
                        <m:ctrlPr>
                          <a:rPr lang="en-US" i="1" dirty="0" smtClean="0">
                            <a:latin typeface="Cambria Math" panose="02040503050406030204" pitchFamily="18" charset="0"/>
                          </a:rPr>
                        </m:ctrlPr>
                      </m:sSubPr>
                      <m:e>
                        <m:r>
                          <a:rPr lang="en-US" i="1" dirty="0" err="1">
                            <a:latin typeface="Cambria Math" panose="02040503050406030204" pitchFamily="18" charset="0"/>
                          </a:rPr>
                          <m:t>𝑡</m:t>
                        </m:r>
                      </m:e>
                      <m:sub>
                        <m:r>
                          <a:rPr lang="en-US" i="1" dirty="0" err="1">
                            <a:latin typeface="Cambria Math" panose="02040503050406030204" pitchFamily="18" charset="0"/>
                          </a:rPr>
                          <m:t>𝑛</m:t>
                        </m:r>
                      </m:sub>
                    </m:sSub>
                  </m:oMath>
                </a14:m>
                <a:r>
                  <a:rPr lang="en-US" dirty="0"/>
                  <a:t>.</a:t>
                </a:r>
              </a:p>
              <a:p>
                <a:pPr algn="just"/>
                <a:r>
                  <a:rPr lang="en-US" dirty="0"/>
                  <a:t>The LSP power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𝑃</m:t>
                        </m:r>
                      </m:e>
                      <m:sub>
                        <m:r>
                          <m:rPr>
                            <m:nor/>
                          </m:rPr>
                          <a:rPr lang="en-US" i="0" dirty="0" smtClean="0">
                            <a:latin typeface="Cambria Math" panose="02040503050406030204" pitchFamily="18" charset="0"/>
                          </a:rPr>
                          <m:t>LS</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𝜔</m:t>
                        </m:r>
                      </m:e>
                    </m:d>
                  </m:oMath>
                </a14:m>
                <a:r>
                  <a:rPr lang="en-US" dirty="0"/>
                  <a:t> is proportional to the variance reduction achieved by this best-fit model.</a:t>
                </a:r>
              </a:p>
            </p:txBody>
          </p:sp>
        </mc:Choice>
        <mc:Fallback xmlns="">
          <p:sp>
            <p:nvSpPr>
              <p:cNvPr id="3" name="Content Placeholder 2">
                <a:extLst>
                  <a:ext uri="{FF2B5EF4-FFF2-40B4-BE49-F238E27FC236}">
                    <a16:creationId xmlns:a16="http://schemas.microsoft.com/office/drawing/2014/main" id="{3ED0D2C1-2EE7-CB89-0ED5-96A8E8AEEC95}"/>
                  </a:ext>
                </a:extLst>
              </p:cNvPr>
              <p:cNvSpPr>
                <a:spLocks noGrp="1" noRot="1" noChangeAspect="1" noMove="1" noResize="1" noEditPoints="1" noAdjustHandles="1" noChangeArrowheads="1" noChangeShapeType="1" noTextEdit="1"/>
              </p:cNvSpPr>
              <p:nvPr>
                <p:ph idx="1"/>
              </p:nvPr>
            </p:nvSpPr>
            <p:spPr>
              <a:xfrm>
                <a:off x="3853308" y="1688727"/>
                <a:ext cx="7988902" cy="5156782"/>
              </a:xfrm>
              <a:blipFill>
                <a:blip r:embed="rId5"/>
                <a:stretch>
                  <a:fillRect l="-1373" r="-1526"/>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31AA426F-E68D-CA53-DCFE-D907B1F4451F}"/>
              </a:ext>
            </a:extLst>
          </p:cNvPr>
          <p:cNvSpPr>
            <a:spLocks noGrp="1"/>
          </p:cNvSpPr>
          <p:nvPr>
            <p:ph type="title"/>
          </p:nvPr>
        </p:nvSpPr>
        <p:spPr>
          <a:xfrm>
            <a:off x="388401" y="169561"/>
            <a:ext cx="10515600" cy="1764324"/>
          </a:xfrm>
        </p:spPr>
        <p:txBody>
          <a:bodyPr anchor="b">
            <a:normAutofit/>
          </a:bodyPr>
          <a:lstStyle/>
          <a:p>
            <a:r>
              <a:rPr lang="en-IN" dirty="0"/>
              <a:t>Introducing the Lomb-</a:t>
            </a:r>
            <a:r>
              <a:rPr lang="en-IN" dirty="0" err="1"/>
              <a:t>Scargle</a:t>
            </a:r>
            <a:r>
              <a:rPr lang="en-IN" dirty="0"/>
              <a:t> Periodogram</a:t>
            </a:r>
            <a:endParaRPr lang="en-US" dirty="0"/>
          </a:p>
          <a:p>
            <a:endParaRPr lang="en-IN" dirty="0"/>
          </a:p>
        </p:txBody>
      </p:sp>
    </p:spTree>
    <p:extLst>
      <p:ext uri="{BB962C8B-B14F-4D97-AF65-F5344CB8AC3E}">
        <p14:creationId xmlns:p14="http://schemas.microsoft.com/office/powerpoint/2010/main" val="314166549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7C793A-074D-6C17-52B3-AC25DA28D500}"/>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A6B749B8-2773-4DE9-D004-A75F805E6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Hubble Refines Distance to Pleiades Star Cluster - NASA Science">
            <a:extLst>
              <a:ext uri="{FF2B5EF4-FFF2-40B4-BE49-F238E27FC236}">
                <a16:creationId xmlns:a16="http://schemas.microsoft.com/office/drawing/2014/main" id="{ECF7FF7C-9843-5341-1047-22874B8FD6CF}"/>
              </a:ext>
            </a:extLst>
          </p:cNvPr>
          <p:cNvPicPr>
            <a:picLocks noChangeAspect="1" noChangeArrowheads="1"/>
          </p:cNvPicPr>
          <p:nvPr/>
        </p:nvPicPr>
        <p:blipFill>
          <a:blip r:embed="rId2" cstate="hqprint">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5F54825-70F9-6895-AE08-8EF7923B515C}"/>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7005F7D9-BCD7-A8E6-2E51-799AAA636AB9}"/>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169955B5-E748-9A7C-A0FE-7C2144CBEB58}"/>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481509-2509-D838-494C-9A480604626C}"/>
                  </a:ext>
                </a:extLst>
              </p:cNvPr>
              <p:cNvSpPr>
                <a:spLocks noGrp="1"/>
              </p:cNvSpPr>
              <p:nvPr>
                <p:ph idx="1"/>
              </p:nvPr>
            </p:nvSpPr>
            <p:spPr>
              <a:xfrm>
                <a:off x="3853308" y="1688727"/>
                <a:ext cx="7988902" cy="5156782"/>
              </a:xfrm>
            </p:spPr>
            <p:txBody>
              <a:bodyPr vert="horz" lIns="91440" tIns="45720" rIns="91440" bIns="45720" rtlCol="0" anchor="ctr">
                <a:normAutofit/>
              </a:bodyPr>
              <a:lstStyle/>
              <a:p>
                <a:pPr algn="just"/>
                <a:r>
                  <a:rPr lang="en-US" dirty="0">
                    <a:ea typeface="+mn-lt"/>
                    <a:cs typeface="+mn-lt"/>
                  </a:rPr>
                  <a:t>Our objective is to minimize the Error Function (</a:t>
                </a:r>
                <a14:m>
                  <m:oMath xmlns:m="http://schemas.openxmlformats.org/officeDocument/2006/math">
                    <m:r>
                      <a:rPr lang="en-US" i="1" dirty="0" smtClean="0">
                        <a:latin typeface="Cambria Math" panose="02040503050406030204" pitchFamily="18" charset="0"/>
                        <a:ea typeface="+mn-lt"/>
                        <a:cs typeface="+mn-lt"/>
                      </a:rPr>
                      <m:t>𝐸</m:t>
                    </m:r>
                  </m:oMath>
                </a14:m>
                <a:r>
                  <a:rPr lang="en-US" dirty="0">
                    <a:ea typeface="+mn-lt"/>
                    <a:cs typeface="+mn-lt"/>
                  </a:rPr>
                  <a:t>) : </a:t>
                </a:r>
                <a14:m>
                  <m:oMath xmlns:m="http://schemas.openxmlformats.org/officeDocument/2006/math">
                    <m:r>
                      <a:rPr lang="en-US" i="1" dirty="0" smtClean="0">
                        <a:latin typeface="Cambria Math" panose="02040503050406030204" pitchFamily="18" charset="0"/>
                        <a:ea typeface="+mn-lt"/>
                        <a:cs typeface="+mn-lt"/>
                      </a:rPr>
                      <m:t>𝐸</m:t>
                    </m:r>
                    <m:d>
                      <m:dPr>
                        <m:ctrlPr>
                          <a:rPr lang="en-US" i="1" dirty="0" smtClean="0">
                            <a:latin typeface="Cambria Math" panose="02040503050406030204" pitchFamily="18" charset="0"/>
                            <a:ea typeface="+mn-lt"/>
                            <a:cs typeface="+mn-lt"/>
                          </a:rPr>
                        </m:ctrlPr>
                      </m:dPr>
                      <m:e>
                        <m:r>
                          <a:rPr lang="en-US" i="1" dirty="0" smtClean="0">
                            <a:latin typeface="Cambria Math" panose="02040503050406030204" pitchFamily="18" charset="0"/>
                            <a:ea typeface="+mn-lt"/>
                            <a:cs typeface="+mn-lt"/>
                          </a:rPr>
                          <m:t>𝐴</m:t>
                        </m:r>
                        <m:r>
                          <a:rPr lang="en-US" i="1" dirty="0" smtClean="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𝐵</m:t>
                        </m:r>
                      </m:e>
                    </m:d>
                    <m:r>
                      <a:rPr lang="en-US" i="1" dirty="0" smtClean="0">
                        <a:latin typeface="Cambria Math" panose="02040503050406030204" pitchFamily="18" charset="0"/>
                        <a:ea typeface="+mn-lt"/>
                        <a:cs typeface="+mn-lt"/>
                      </a:rPr>
                      <m:t>=</m:t>
                    </m:r>
                    <m:nary>
                      <m:naryPr>
                        <m:chr m:val="∑"/>
                        <m:ctrlPr>
                          <a:rPr lang="en-US" i="1" dirty="0" smtClean="0">
                            <a:latin typeface="Cambria Math" panose="02040503050406030204" pitchFamily="18" charset="0"/>
                            <a:ea typeface="+mn-lt"/>
                            <a:cs typeface="+mn-lt"/>
                          </a:rPr>
                        </m:ctrlPr>
                      </m:naryPr>
                      <m:sub>
                        <m:r>
                          <a:rPr lang="en-US" i="1" dirty="0" smtClean="0">
                            <a:latin typeface="Cambria Math" panose="02040503050406030204" pitchFamily="18" charset="0"/>
                            <a:ea typeface="+mn-lt"/>
                            <a:cs typeface="+mn-lt"/>
                          </a:rPr>
                          <m:t>𝑛</m:t>
                        </m:r>
                        <m:r>
                          <a:rPr lang="en-US" i="1" dirty="0" smtClean="0">
                            <a:latin typeface="Cambria Math" panose="02040503050406030204" pitchFamily="18" charset="0"/>
                            <a:ea typeface="+mn-lt"/>
                            <a:cs typeface="+mn-lt"/>
                          </a:rPr>
                          <m:t>=1</m:t>
                        </m:r>
                      </m:sub>
                      <m:sup>
                        <m:r>
                          <a:rPr lang="en-US" i="1" dirty="0" smtClean="0">
                            <a:latin typeface="Cambria Math" panose="02040503050406030204" pitchFamily="18" charset="0"/>
                            <a:ea typeface="+mn-lt"/>
                            <a:cs typeface="+mn-lt"/>
                          </a:rPr>
                          <m:t>𝑁</m:t>
                        </m:r>
                      </m:sup>
                      <m:e>
                        <m:sSup>
                          <m:sSupPr>
                            <m:ctrlPr>
                              <a:rPr lang="en-US" i="1" dirty="0">
                                <a:latin typeface="Cambria Math" panose="02040503050406030204" pitchFamily="18" charset="0"/>
                                <a:ea typeface="+mn-lt"/>
                                <a:cs typeface="+mn-lt"/>
                              </a:rPr>
                            </m:ctrlPr>
                          </m:sSupPr>
                          <m:e>
                            <m:d>
                              <m:dPr>
                                <m:begChr m:val="["/>
                                <m:endChr m:val="]"/>
                                <m:ctrlPr>
                                  <a:rPr lang="en-US" i="1" dirty="0" smtClean="0">
                                    <a:latin typeface="Cambria Math" panose="02040503050406030204" pitchFamily="18" charset="0"/>
                                    <a:ea typeface="+mn-lt"/>
                                    <a:cs typeface="+mn-lt"/>
                                  </a:rPr>
                                </m:ctrlPr>
                              </m:dPr>
                              <m:e>
                                <m:d>
                                  <m:dPr>
                                    <m:ctrlPr>
                                      <a:rPr lang="en-US" i="1" dirty="0" smtClean="0">
                                        <a:latin typeface="Cambria Math" panose="02040503050406030204" pitchFamily="18" charset="0"/>
                                        <a:ea typeface="+mn-lt"/>
                                        <a:cs typeface="+mn-lt"/>
                                      </a:rPr>
                                    </m:ctrlPr>
                                  </m:dPr>
                                  <m:e>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𝑥</m:t>
                                        </m:r>
                                      </m:e>
                                      <m:sub>
                                        <m:r>
                                          <a:rPr lang="en-US" i="1" dirty="0" err="1">
                                            <a:latin typeface="Cambria Math" panose="02040503050406030204" pitchFamily="18" charset="0"/>
                                            <a:ea typeface="+mn-lt"/>
                                            <a:cs typeface="+mn-lt"/>
                                          </a:rPr>
                                          <m:t>𝑛</m:t>
                                        </m:r>
                                      </m:sub>
                                    </m:sSub>
                                    <m:r>
                                      <a:rPr lang="en-US" i="1" dirty="0">
                                        <a:latin typeface="Cambria Math" panose="02040503050406030204" pitchFamily="18" charset="0"/>
                                        <a:ea typeface="+mn-lt"/>
                                        <a:cs typeface="+mn-lt"/>
                                      </a:rPr>
                                      <m:t>−</m:t>
                                    </m:r>
                                    <m:acc>
                                      <m:accPr>
                                        <m:chr m:val="̅"/>
                                        <m:ctrlPr>
                                          <a:rPr lang="en-US" i="1" dirty="0">
                                            <a:latin typeface="Cambria Math" panose="02040503050406030204" pitchFamily="18" charset="0"/>
                                            <a:ea typeface="+mn-lt"/>
                                            <a:cs typeface="+mn-lt"/>
                                          </a:rPr>
                                        </m:ctrlPr>
                                      </m:accPr>
                                      <m:e>
                                        <m:r>
                                          <a:rPr lang="en-US" i="1" dirty="0">
                                            <a:latin typeface="Cambria Math" panose="02040503050406030204" pitchFamily="18" charset="0"/>
                                            <a:ea typeface="+mn-lt"/>
                                            <a:cs typeface="+mn-lt"/>
                                          </a:rPr>
                                          <m:t>𝑥</m:t>
                                        </m:r>
                                      </m:e>
                                    </m:acc>
                                  </m:e>
                                </m:d>
                                <m:r>
                                  <a:rPr lang="en-US" i="1" dirty="0">
                                    <a:latin typeface="Cambria Math" panose="02040503050406030204" pitchFamily="18" charset="0"/>
                                    <a:ea typeface="+mn-lt"/>
                                    <a:cs typeface="+mn-lt"/>
                                  </a:rPr>
                                  <m:t>−</m:t>
                                </m:r>
                                <m:r>
                                  <a:rPr lang="en-US" i="1" dirty="0">
                                    <a:latin typeface="Cambria Math" panose="02040503050406030204" pitchFamily="18" charset="0"/>
                                    <a:ea typeface="+mn-lt"/>
                                    <a:cs typeface="+mn-lt"/>
                                  </a:rPr>
                                  <m:t>h</m:t>
                                </m:r>
                                <m:d>
                                  <m:dPr>
                                    <m:ctrlPr>
                                      <a:rPr lang="en-US" i="1" dirty="0">
                                        <a:latin typeface="Cambria Math" panose="02040503050406030204" pitchFamily="18" charset="0"/>
                                        <a:ea typeface="+mn-lt"/>
                                        <a:cs typeface="+mn-lt"/>
                                      </a:rPr>
                                    </m:ctrlPr>
                                  </m:dPr>
                                  <m:e>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𝑡</m:t>
                                        </m:r>
                                      </m:e>
                                      <m:sub>
                                        <m:r>
                                          <a:rPr lang="en-US" i="1" dirty="0" err="1">
                                            <a:latin typeface="Cambria Math" panose="02040503050406030204" pitchFamily="18" charset="0"/>
                                            <a:ea typeface="+mn-lt"/>
                                            <a:cs typeface="+mn-lt"/>
                                          </a:rPr>
                                          <m:t>𝑛</m:t>
                                        </m:r>
                                      </m:sub>
                                    </m:sSub>
                                  </m:e>
                                </m:d>
                              </m:e>
                            </m:d>
                          </m:e>
                          <m:sup>
                            <m:r>
                              <a:rPr lang="en-US" i="1" dirty="0">
                                <a:latin typeface="Cambria Math" panose="02040503050406030204" pitchFamily="18" charset="0"/>
                                <a:ea typeface="+mn-lt"/>
                                <a:cs typeface="+mn-lt"/>
                              </a:rPr>
                              <m:t>2</m:t>
                            </m:r>
                          </m:sup>
                        </m:sSup>
                      </m:e>
                    </m:nary>
                  </m:oMath>
                </a14:m>
                <a:endParaRPr lang="en-US" dirty="0">
                  <a:ea typeface="+mn-lt"/>
                  <a:cs typeface="+mn-lt"/>
                </a:endParaRPr>
              </a:p>
              <a:p>
                <a:pPr algn="just"/>
                <a:r>
                  <a:rPr lang="en-US" dirty="0">
                    <a:ea typeface="+mn-lt"/>
                    <a:cs typeface="+mn-lt"/>
                  </a:rPr>
                  <a:t>This requires solving for </a:t>
                </a:r>
                <a14:m>
                  <m:oMath xmlns:m="http://schemas.openxmlformats.org/officeDocument/2006/math">
                    <m:r>
                      <a:rPr lang="en-US" i="1" dirty="0" smtClean="0">
                        <a:latin typeface="Cambria Math" panose="02040503050406030204" pitchFamily="18" charset="0"/>
                        <a:ea typeface="+mn-lt"/>
                        <a:cs typeface="+mn-lt"/>
                      </a:rPr>
                      <m:t>𝐴</m:t>
                    </m:r>
                  </m:oMath>
                </a14:m>
                <a:r>
                  <a:rPr lang="en-US" dirty="0">
                    <a:ea typeface="+mn-lt"/>
                    <a:cs typeface="+mn-lt"/>
                  </a:rPr>
                  <a:t> and </a:t>
                </a:r>
                <a14:m>
                  <m:oMath xmlns:m="http://schemas.openxmlformats.org/officeDocument/2006/math">
                    <m:r>
                      <a:rPr lang="en-US" i="1" dirty="0" smtClean="0">
                        <a:latin typeface="Cambria Math" panose="02040503050406030204" pitchFamily="18" charset="0"/>
                        <a:ea typeface="+mn-lt"/>
                        <a:cs typeface="+mn-lt"/>
                      </a:rPr>
                      <m:t>𝐵</m:t>
                    </m:r>
                  </m:oMath>
                </a14:m>
                <a:r>
                  <a:rPr lang="en-US" dirty="0">
                    <a:ea typeface="+mn-lt"/>
                    <a:cs typeface="+mn-lt"/>
                  </a:rPr>
                  <a:t> by setting </a:t>
                </a:r>
                <a14:m>
                  <m:oMath xmlns:m="http://schemas.openxmlformats.org/officeDocument/2006/math">
                    <m:r>
                      <a:rPr lang="en-US" i="1" dirty="0" smtClean="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𝐸</m:t>
                    </m:r>
                    <m:r>
                      <a:rPr lang="en-US" i="1" dirty="0" smtClean="0">
                        <a:latin typeface="Cambria Math" panose="02040503050406030204" pitchFamily="18" charset="0"/>
                        <a:ea typeface="+mn-lt"/>
                        <a:cs typeface="+mn-lt"/>
                      </a:rPr>
                      <m:t> </m:t>
                    </m:r>
                    <m:r>
                      <m:rPr>
                        <m:lit/>
                      </m:rPr>
                      <a:rPr lang="en-US" i="1" dirty="0" smtClean="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 </m:t>
                    </m:r>
                    <m:r>
                      <a:rPr lang="en-US" i="1" dirty="0" smtClean="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𝐴</m:t>
                    </m:r>
                    <m:r>
                      <a:rPr lang="en-US" i="1" dirty="0" smtClean="0">
                        <a:latin typeface="Cambria Math" panose="02040503050406030204" pitchFamily="18" charset="0"/>
                        <a:ea typeface="+mn-lt"/>
                        <a:cs typeface="+mn-lt"/>
                      </a:rPr>
                      <m:t> = 0 </m:t>
                    </m:r>
                    <m:r>
                      <m:rPr>
                        <m:sty m:val="p"/>
                      </m:rPr>
                      <a:rPr lang="en-US" i="1" dirty="0" smtClean="0">
                        <a:latin typeface="Cambria Math" panose="02040503050406030204" pitchFamily="18" charset="0"/>
                        <a:ea typeface="+mn-lt"/>
                        <a:cs typeface="+mn-lt"/>
                      </a:rPr>
                      <m:t>and</m:t>
                    </m:r>
                    <m:r>
                      <a:rPr lang="en-US" i="1" dirty="0" smtClean="0">
                        <a:latin typeface="Cambria Math" panose="02040503050406030204" pitchFamily="18" charset="0"/>
                        <a:ea typeface="+mn-lt"/>
                        <a:cs typeface="+mn-lt"/>
                      </a:rPr>
                      <m:t> </m:t>
                    </m:r>
                    <m:r>
                      <a:rPr lang="en-US" i="1" dirty="0" smtClean="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𝐸</m:t>
                    </m:r>
                    <m:r>
                      <a:rPr lang="en-US" i="1" dirty="0" smtClean="0">
                        <a:latin typeface="Cambria Math" panose="02040503050406030204" pitchFamily="18" charset="0"/>
                        <a:ea typeface="+mn-lt"/>
                        <a:cs typeface="+mn-lt"/>
                      </a:rPr>
                      <m:t> </m:t>
                    </m:r>
                    <m:r>
                      <m:rPr>
                        <m:lit/>
                      </m:rPr>
                      <a:rPr lang="en-US" i="1" dirty="0" smtClean="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 </m:t>
                    </m:r>
                    <m:r>
                      <a:rPr lang="en-US" i="1" dirty="0" smtClean="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𝐵</m:t>
                    </m:r>
                    <m:r>
                      <a:rPr lang="en-US" i="1" dirty="0" smtClean="0">
                        <a:latin typeface="Cambria Math" panose="02040503050406030204" pitchFamily="18" charset="0"/>
                        <a:ea typeface="+mn-lt"/>
                        <a:cs typeface="+mn-lt"/>
                      </a:rPr>
                      <m:t> = 0</m:t>
                    </m:r>
                  </m:oMath>
                </a14:m>
                <a:endParaRPr lang="en-US" dirty="0">
                  <a:ea typeface="+mn-lt"/>
                  <a:cs typeface="+mn-lt"/>
                </a:endParaRPr>
              </a:p>
              <a:p>
                <a:pPr algn="just"/>
                <a:r>
                  <a:rPr lang="en-US" dirty="0">
                    <a:ea typeface="+mn-lt"/>
                    <a:cs typeface="+mn-lt"/>
                  </a:rPr>
                  <a:t>This minimization yields complicated, coupled equations because of the non-orthogonal cross-term : </a:t>
                </a:r>
                <a14:m>
                  <m:oMath xmlns:m="http://schemas.openxmlformats.org/officeDocument/2006/math">
                    <m:sSub>
                      <m:sSubPr>
                        <m:ctrlPr>
                          <a:rPr lang="en-US" i="1" dirty="0" smtClean="0">
                            <a:latin typeface="Cambria Math" panose="02040503050406030204" pitchFamily="18" charset="0"/>
                            <a:ea typeface="+mn-lt"/>
                            <a:cs typeface="+mn-lt"/>
                          </a:rPr>
                        </m:ctrlPr>
                      </m:sSubPr>
                      <m:e>
                        <m:r>
                          <a:rPr lang="en-US" i="1" dirty="0" smtClean="0">
                            <a:latin typeface="Cambria Math" panose="02040503050406030204" pitchFamily="18" charset="0"/>
                            <a:ea typeface="+mn-lt"/>
                            <a:cs typeface="+mn-lt"/>
                          </a:rPr>
                          <m:t>𝑆</m:t>
                        </m:r>
                      </m:e>
                      <m:sub>
                        <m:r>
                          <m:rPr>
                            <m:nor/>
                          </m:rPr>
                          <a:rPr lang="en-US" i="0" dirty="0" smtClean="0">
                            <a:latin typeface="Cambria Math" panose="02040503050406030204" pitchFamily="18" charset="0"/>
                            <a:ea typeface="+mn-lt"/>
                            <a:cs typeface="+mn-lt"/>
                          </a:rPr>
                          <m:t>cross</m:t>
                        </m:r>
                      </m:sub>
                    </m:sSub>
                    <m:r>
                      <a:rPr lang="en-US" i="1" dirty="0" smtClean="0">
                        <a:latin typeface="Cambria Math" panose="02040503050406030204" pitchFamily="18" charset="0"/>
                        <a:ea typeface="+mn-lt"/>
                        <a:cs typeface="+mn-lt"/>
                      </a:rPr>
                      <m:t>=</m:t>
                    </m:r>
                    <m:nary>
                      <m:naryPr>
                        <m:chr m:val="∑"/>
                        <m:ctrlPr>
                          <a:rPr lang="en-US" i="1" dirty="0" smtClean="0">
                            <a:latin typeface="Cambria Math" panose="02040503050406030204" pitchFamily="18" charset="0"/>
                            <a:ea typeface="+mn-lt"/>
                            <a:cs typeface="+mn-lt"/>
                          </a:rPr>
                        </m:ctrlPr>
                      </m:naryPr>
                      <m:sub>
                        <m:r>
                          <a:rPr lang="en-US" i="1" dirty="0" smtClean="0">
                            <a:latin typeface="Cambria Math" panose="02040503050406030204" pitchFamily="18" charset="0"/>
                            <a:ea typeface="+mn-lt"/>
                            <a:cs typeface="+mn-lt"/>
                          </a:rPr>
                          <m:t>𝑛</m:t>
                        </m:r>
                        <m:r>
                          <a:rPr lang="en-US" i="1" dirty="0" smtClean="0">
                            <a:latin typeface="Cambria Math" panose="02040503050406030204" pitchFamily="18" charset="0"/>
                            <a:ea typeface="+mn-lt"/>
                            <a:cs typeface="+mn-lt"/>
                          </a:rPr>
                          <m:t>=1</m:t>
                        </m:r>
                      </m:sub>
                      <m:sup>
                        <m:r>
                          <a:rPr lang="en-US" i="1" dirty="0" smtClean="0">
                            <a:latin typeface="Cambria Math" panose="02040503050406030204" pitchFamily="18" charset="0"/>
                            <a:ea typeface="+mn-lt"/>
                            <a:cs typeface="+mn-lt"/>
                          </a:rPr>
                          <m:t>𝑁</m:t>
                        </m:r>
                      </m:sup>
                      <m:e/>
                    </m:nary>
                    <m:func>
                      <m:funcPr>
                        <m:ctrlPr>
                          <a:rPr lang="en-US" i="1" dirty="0" smtClean="0">
                            <a:latin typeface="Cambria Math" panose="02040503050406030204" pitchFamily="18" charset="0"/>
                            <a:ea typeface="+mn-lt"/>
                            <a:cs typeface="+mn-lt"/>
                          </a:rPr>
                        </m:ctrlPr>
                      </m:funcPr>
                      <m:fName>
                        <m:r>
                          <m:rPr>
                            <m:sty m:val="p"/>
                          </m:rPr>
                          <a:rPr lang="en-US" i="0" dirty="0" smtClean="0">
                            <a:latin typeface="Cambria Math" panose="02040503050406030204" pitchFamily="18" charset="0"/>
                            <a:ea typeface="+mn-lt"/>
                            <a:cs typeface="+mn-lt"/>
                          </a:rPr>
                          <m:t>cos</m:t>
                        </m:r>
                      </m:fName>
                      <m:e>
                        <m:d>
                          <m:dPr>
                            <m:ctrlPr>
                              <a:rPr lang="en-US" i="1" dirty="0" smtClean="0">
                                <a:latin typeface="Cambria Math" panose="02040503050406030204" pitchFamily="18" charset="0"/>
                                <a:ea typeface="+mn-lt"/>
                                <a:cs typeface="+mn-lt"/>
                              </a:rPr>
                            </m:ctrlPr>
                          </m:dPr>
                          <m:e>
                            <m:r>
                              <a:rPr lang="en-US" i="1" dirty="0" smtClean="0">
                                <a:latin typeface="Cambria Math" panose="02040503050406030204" pitchFamily="18" charset="0"/>
                                <a:ea typeface="+mn-lt"/>
                                <a:cs typeface="+mn-lt"/>
                              </a:rPr>
                              <m:t>𝜔</m:t>
                            </m:r>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𝑡</m:t>
                                </m:r>
                              </m:e>
                              <m:sub>
                                <m:r>
                                  <a:rPr lang="en-US" i="1" dirty="0" err="1">
                                    <a:latin typeface="Cambria Math" panose="02040503050406030204" pitchFamily="18" charset="0"/>
                                    <a:ea typeface="+mn-lt"/>
                                    <a:cs typeface="+mn-lt"/>
                                  </a:rPr>
                                  <m:t>𝑛</m:t>
                                </m:r>
                              </m:sub>
                            </m:sSub>
                          </m:e>
                        </m:d>
                      </m:e>
                    </m:func>
                    <m:func>
                      <m:funcPr>
                        <m:ctrlPr>
                          <a:rPr lang="en-US" i="1" dirty="0">
                            <a:latin typeface="Cambria Math" panose="02040503050406030204" pitchFamily="18" charset="0"/>
                            <a:ea typeface="+mn-lt"/>
                            <a:cs typeface="+mn-lt"/>
                          </a:rPr>
                        </m:ctrlPr>
                      </m:funcPr>
                      <m:fName>
                        <m:r>
                          <m:rPr>
                            <m:sty m:val="p"/>
                          </m:rPr>
                          <a:rPr lang="en-US" i="0" dirty="0">
                            <a:latin typeface="Cambria Math" panose="02040503050406030204" pitchFamily="18" charset="0"/>
                            <a:ea typeface="+mn-lt"/>
                            <a:cs typeface="+mn-lt"/>
                          </a:rPr>
                          <m:t>sin</m:t>
                        </m:r>
                      </m:fName>
                      <m:e>
                        <m:d>
                          <m:dPr>
                            <m:ctrlPr>
                              <a:rPr lang="en-US" i="1" dirty="0">
                                <a:latin typeface="Cambria Math" panose="02040503050406030204" pitchFamily="18" charset="0"/>
                                <a:ea typeface="+mn-lt"/>
                                <a:cs typeface="+mn-lt"/>
                              </a:rPr>
                            </m:ctrlPr>
                          </m:dPr>
                          <m:e>
                            <m:r>
                              <a:rPr lang="en-US" i="1" dirty="0">
                                <a:latin typeface="Cambria Math" panose="02040503050406030204" pitchFamily="18" charset="0"/>
                                <a:ea typeface="+mn-lt"/>
                                <a:cs typeface="+mn-lt"/>
                              </a:rPr>
                              <m:t>𝜔</m:t>
                            </m:r>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𝑡</m:t>
                                </m:r>
                              </m:e>
                              <m:sub>
                                <m:r>
                                  <a:rPr lang="en-US" i="1" dirty="0" err="1">
                                    <a:latin typeface="Cambria Math" panose="02040503050406030204" pitchFamily="18" charset="0"/>
                                    <a:ea typeface="+mn-lt"/>
                                    <a:cs typeface="+mn-lt"/>
                                  </a:rPr>
                                  <m:t>𝑛</m:t>
                                </m:r>
                              </m:sub>
                            </m:sSub>
                          </m:e>
                        </m:d>
                      </m:e>
                    </m:func>
                  </m:oMath>
                </a14:m>
                <a:endParaRPr lang="en-US" dirty="0"/>
              </a:p>
              <a:p>
                <a:pPr algn="just"/>
                <a:r>
                  <a:rPr lang="en-US" dirty="0">
                    <a:ea typeface="+mn-lt"/>
                    <a:cs typeface="+mn-lt"/>
                  </a:rPr>
                  <a:t>DFT vs. LSP : DFT works because this term </a:t>
                </a:r>
                <a14:m>
                  <m:oMath xmlns:m="http://schemas.openxmlformats.org/officeDocument/2006/math">
                    <m:r>
                      <a:rPr lang="en-US" i="1" dirty="0" smtClean="0">
                        <a:latin typeface="Cambria Math" panose="02040503050406030204" pitchFamily="18" charset="0"/>
                        <a:ea typeface="+mn-lt"/>
                        <a:cs typeface="+mn-lt"/>
                      </a:rPr>
                      <m:t>≈</m:t>
                    </m:r>
                    <m:r>
                      <a:rPr lang="en-US" i="1" dirty="0">
                        <a:latin typeface="Cambria Math" panose="02040503050406030204" pitchFamily="18" charset="0"/>
                        <a:ea typeface="+mn-lt"/>
                        <a:cs typeface="+mn-lt"/>
                      </a:rPr>
                      <m:t>0</m:t>
                    </m:r>
                  </m:oMath>
                </a14:m>
                <a:r>
                  <a:rPr lang="en-US" dirty="0">
                    <a:ea typeface="+mn-lt"/>
                    <a:cs typeface="+mn-lt"/>
                  </a:rPr>
                  <a:t> for uniform data. LSP must explicitly fix this for uneven data.</a:t>
                </a:r>
                <a:endParaRPr lang="en-US" dirty="0"/>
              </a:p>
            </p:txBody>
          </p:sp>
        </mc:Choice>
        <mc:Fallback xmlns="">
          <p:sp>
            <p:nvSpPr>
              <p:cNvPr id="3" name="Content Placeholder 2">
                <a:extLst>
                  <a:ext uri="{FF2B5EF4-FFF2-40B4-BE49-F238E27FC236}">
                    <a16:creationId xmlns:a16="http://schemas.microsoft.com/office/drawing/2014/main" id="{0E481509-2509-D838-494C-9A480604626C}"/>
                  </a:ext>
                </a:extLst>
              </p:cNvPr>
              <p:cNvSpPr>
                <a:spLocks noGrp="1" noRot="1" noChangeAspect="1" noMove="1" noResize="1" noEditPoints="1" noAdjustHandles="1" noChangeArrowheads="1" noChangeShapeType="1" noTextEdit="1"/>
              </p:cNvSpPr>
              <p:nvPr>
                <p:ph idx="1"/>
              </p:nvPr>
            </p:nvSpPr>
            <p:spPr>
              <a:xfrm>
                <a:off x="3853308" y="1688727"/>
                <a:ext cx="7988902" cy="5156782"/>
              </a:xfrm>
              <a:blipFill>
                <a:blip r:embed="rId5"/>
                <a:stretch>
                  <a:fillRect l="-1373" r="-1526"/>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CF60F64E-5EFE-2DC8-F3F0-D4142ADB509C}"/>
              </a:ext>
            </a:extLst>
          </p:cNvPr>
          <p:cNvSpPr>
            <a:spLocks noGrp="1"/>
          </p:cNvSpPr>
          <p:nvPr>
            <p:ph type="title"/>
          </p:nvPr>
        </p:nvSpPr>
        <p:spPr>
          <a:xfrm>
            <a:off x="388401" y="388942"/>
            <a:ext cx="10515600" cy="1325563"/>
          </a:xfrm>
        </p:spPr>
        <p:txBody>
          <a:bodyPr>
            <a:normAutofit/>
          </a:bodyPr>
          <a:lstStyle/>
          <a:p>
            <a:r>
              <a:rPr lang="en-IN">
                <a:ea typeface="+mj-lt"/>
                <a:cs typeface="+mj-lt"/>
              </a:rPr>
              <a:t>Derivation Part 1:</a:t>
            </a:r>
            <a:endParaRPr lang="en-US"/>
          </a:p>
          <a:p>
            <a:endParaRPr lang="en-IN"/>
          </a:p>
        </p:txBody>
      </p:sp>
    </p:spTree>
    <p:extLst>
      <p:ext uri="{BB962C8B-B14F-4D97-AF65-F5344CB8AC3E}">
        <p14:creationId xmlns:p14="http://schemas.microsoft.com/office/powerpoint/2010/main" val="291665035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24E46F-09E1-CD1E-8B1C-958557BF808B}"/>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368F5A0D-75C0-1D60-F2E7-E76E015F7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Hubble Refines Distance to Pleiades Star Cluster - NASA Science">
            <a:extLst>
              <a:ext uri="{FF2B5EF4-FFF2-40B4-BE49-F238E27FC236}">
                <a16:creationId xmlns:a16="http://schemas.microsoft.com/office/drawing/2014/main" id="{7F8CC685-FCE1-85EA-313C-B633DC8BBF39}"/>
              </a:ext>
            </a:extLst>
          </p:cNvPr>
          <p:cNvPicPr>
            <a:picLocks noChangeAspect="1" noChangeArrowheads="1"/>
          </p:cNvPicPr>
          <p:nvPr/>
        </p:nvPicPr>
        <p:blipFill>
          <a:blip r:embed="rId2" cstate="hqprint">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D726BF2-5BA1-18BC-350F-143A294A4622}"/>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F44F4270-A176-48C5-7F5F-654EDCD6A1D2}"/>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BCBA6566-9C79-8406-1006-3FEB6313EA2F}"/>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227CEA-9E45-1987-732F-605121DE871B}"/>
                  </a:ext>
                </a:extLst>
              </p:cNvPr>
              <p:cNvSpPr>
                <a:spLocks noGrp="1"/>
              </p:cNvSpPr>
              <p:nvPr>
                <p:ph idx="1"/>
              </p:nvPr>
            </p:nvSpPr>
            <p:spPr>
              <a:xfrm>
                <a:off x="3853308" y="1688727"/>
                <a:ext cx="7988902" cy="5156782"/>
              </a:xfrm>
            </p:spPr>
            <p:txBody>
              <a:bodyPr vert="horz" lIns="91440" tIns="45720" rIns="91440" bIns="45720" rtlCol="0" anchor="ctr">
                <a:normAutofit/>
              </a:bodyPr>
              <a:lstStyle/>
              <a:p>
                <a:pPr algn="just"/>
                <a:r>
                  <a:rPr lang="en-US" dirty="0">
                    <a:ea typeface="+mn-lt"/>
                    <a:cs typeface="+mn-lt"/>
                  </a:rPr>
                  <a:t>The Solution (</a:t>
                </a:r>
                <a14:m>
                  <m:oMath xmlns:m="http://schemas.openxmlformats.org/officeDocument/2006/math">
                    <m:r>
                      <a:rPr lang="en-US" i="1" dirty="0" smtClean="0">
                        <a:latin typeface="Cambria Math" panose="02040503050406030204" pitchFamily="18" charset="0"/>
                        <a:ea typeface="+mn-lt"/>
                        <a:cs typeface="+mn-lt"/>
                      </a:rPr>
                      <m:t>𝜏</m:t>
                    </m:r>
                  </m:oMath>
                </a14:m>
                <a:r>
                  <a:rPr lang="en-US" dirty="0">
                    <a:ea typeface="+mn-lt"/>
                    <a:cs typeface="+mn-lt"/>
                  </a:rPr>
                  <a:t>): We introduce a frequency-dependent phase shift </a:t>
                </a:r>
                <a14:m>
                  <m:oMath xmlns:m="http://schemas.openxmlformats.org/officeDocument/2006/math">
                    <m:r>
                      <a:rPr lang="en-US" i="1" dirty="0" smtClean="0">
                        <a:latin typeface="Cambria Math" panose="02040503050406030204" pitchFamily="18" charset="0"/>
                        <a:ea typeface="+mn-lt"/>
                        <a:cs typeface="+mn-lt"/>
                      </a:rPr>
                      <m:t>𝜏</m:t>
                    </m:r>
                  </m:oMath>
                </a14:m>
                <a:r>
                  <a:rPr lang="en-US" dirty="0">
                    <a:ea typeface="+mn-lt"/>
                    <a:cs typeface="+mn-lt"/>
                  </a:rPr>
                  <a:t> into the model to force the cross-term to zero, thus making the </a:t>
                </a:r>
                <a14:m>
                  <m:oMath xmlns:m="http://schemas.openxmlformats.org/officeDocument/2006/math">
                    <m:func>
                      <m:funcPr>
                        <m:ctrlPr>
                          <a:rPr lang="en-IN" i="1" dirty="0" smtClean="0">
                            <a:latin typeface="Cambria Math" panose="02040503050406030204" pitchFamily="18" charset="0"/>
                            <a:ea typeface="+mn-lt"/>
                            <a:cs typeface="+mn-lt"/>
                          </a:rPr>
                        </m:ctrlPr>
                      </m:funcPr>
                      <m:fName>
                        <m:r>
                          <m:rPr>
                            <m:sty m:val="p"/>
                          </m:rPr>
                          <a:rPr lang="en-US" i="0" dirty="0" smtClean="0">
                            <a:latin typeface="Cambria Math" panose="02040503050406030204" pitchFamily="18" charset="0"/>
                            <a:ea typeface="+mn-lt"/>
                            <a:cs typeface="+mn-lt"/>
                          </a:rPr>
                          <m:t>sin</m:t>
                        </m:r>
                      </m:fName>
                      <m:e/>
                    </m:func>
                  </m:oMath>
                </a14:m>
                <a:r>
                  <a:rPr lang="en-US" dirty="0">
                    <a:ea typeface="+mn-lt"/>
                    <a:cs typeface="+mn-lt"/>
                  </a:rPr>
                  <a:t> and </a:t>
                </a:r>
                <a14:m>
                  <m:oMath xmlns:m="http://schemas.openxmlformats.org/officeDocument/2006/math">
                    <m:func>
                      <m:funcPr>
                        <m:ctrlPr>
                          <a:rPr lang="en-IN" i="1" dirty="0" smtClean="0">
                            <a:latin typeface="Cambria Math" panose="02040503050406030204" pitchFamily="18" charset="0"/>
                            <a:ea typeface="+mn-lt"/>
                            <a:cs typeface="+mn-lt"/>
                          </a:rPr>
                        </m:ctrlPr>
                      </m:funcPr>
                      <m:fName>
                        <m:r>
                          <m:rPr>
                            <m:sty m:val="p"/>
                          </m:rPr>
                          <a:rPr lang="en-US" i="0" dirty="0" smtClean="0">
                            <a:latin typeface="Cambria Math" panose="02040503050406030204" pitchFamily="18" charset="0"/>
                            <a:ea typeface="+mn-lt"/>
                            <a:cs typeface="+mn-lt"/>
                          </a:rPr>
                          <m:t>cos</m:t>
                        </m:r>
                      </m:fName>
                      <m:e/>
                    </m:func>
                  </m:oMath>
                </a14:m>
                <a:r>
                  <a:rPr lang="en-US" dirty="0">
                    <a:ea typeface="+mn-lt"/>
                    <a:cs typeface="+mn-lt"/>
                  </a:rPr>
                  <a:t> components orthogonal.</a:t>
                </a:r>
              </a:p>
              <a:p>
                <a:pPr algn="just"/>
                <a:r>
                  <a:rPr lang="en-US" dirty="0">
                    <a:ea typeface="+mn-lt"/>
                    <a:cs typeface="+mn-lt"/>
                  </a:rPr>
                  <a:t>The Phase Shift Equation: </a:t>
                </a:r>
                <a14:m>
                  <m:oMath xmlns:m="http://schemas.openxmlformats.org/officeDocument/2006/math">
                    <m:r>
                      <a:rPr lang="en-US" i="1" dirty="0" smtClean="0">
                        <a:latin typeface="Cambria Math" panose="02040503050406030204" pitchFamily="18" charset="0"/>
                        <a:ea typeface="+mn-lt"/>
                        <a:cs typeface="+mn-lt"/>
                      </a:rPr>
                      <m:t>𝜏</m:t>
                    </m:r>
                  </m:oMath>
                </a14:m>
                <a:r>
                  <a:rPr lang="en-US" dirty="0">
                    <a:ea typeface="+mn-lt"/>
                    <a:cs typeface="+mn-lt"/>
                  </a:rPr>
                  <a:t> is chosen to satisfy the orthogonality condition, leading to : </a:t>
                </a:r>
                <a14:m>
                  <m:oMath xmlns:m="http://schemas.openxmlformats.org/officeDocument/2006/math">
                    <m:func>
                      <m:funcPr>
                        <m:ctrlPr>
                          <a:rPr lang="en-US" i="1" dirty="0" smtClean="0">
                            <a:latin typeface="Cambria Math" panose="02040503050406030204" pitchFamily="18" charset="0"/>
                            <a:ea typeface="+mn-lt"/>
                            <a:cs typeface="+mn-lt"/>
                          </a:rPr>
                        </m:ctrlPr>
                      </m:funcPr>
                      <m:fName>
                        <m:r>
                          <m:rPr>
                            <m:sty m:val="p"/>
                          </m:rPr>
                          <a:rPr lang="en-US" i="0" dirty="0" smtClean="0">
                            <a:latin typeface="Cambria Math" panose="02040503050406030204" pitchFamily="18" charset="0"/>
                            <a:ea typeface="+mn-lt"/>
                            <a:cs typeface="+mn-lt"/>
                          </a:rPr>
                          <m:t>tan</m:t>
                        </m:r>
                      </m:fName>
                      <m:e>
                        <m:d>
                          <m:dPr>
                            <m:ctrlPr>
                              <a:rPr lang="en-US" i="1" dirty="0" smtClean="0">
                                <a:latin typeface="Cambria Math" panose="02040503050406030204" pitchFamily="18" charset="0"/>
                                <a:ea typeface="+mn-lt"/>
                                <a:cs typeface="+mn-lt"/>
                              </a:rPr>
                            </m:ctrlPr>
                          </m:dPr>
                          <m:e>
                            <m:r>
                              <a:rPr lang="en-US" i="1" dirty="0" smtClean="0">
                                <a:latin typeface="Cambria Math" panose="02040503050406030204" pitchFamily="18" charset="0"/>
                                <a:ea typeface="+mn-lt"/>
                                <a:cs typeface="+mn-lt"/>
                              </a:rPr>
                              <m:t>2</m:t>
                            </m:r>
                            <m:r>
                              <a:rPr lang="en-US" i="1" dirty="0" smtClean="0">
                                <a:latin typeface="Cambria Math" panose="02040503050406030204" pitchFamily="18" charset="0"/>
                                <a:ea typeface="+mn-lt"/>
                                <a:cs typeface="+mn-lt"/>
                              </a:rPr>
                              <m:t>𝜔𝜏</m:t>
                            </m:r>
                          </m:e>
                        </m:d>
                      </m:e>
                    </m:func>
                    <m:r>
                      <a:rPr lang="en-US" i="1" dirty="0" smtClean="0">
                        <a:latin typeface="Cambria Math" panose="02040503050406030204" pitchFamily="18" charset="0"/>
                        <a:ea typeface="+mn-lt"/>
                        <a:cs typeface="+mn-lt"/>
                      </a:rPr>
                      <m:t>=</m:t>
                    </m:r>
                    <m:f>
                      <m:fPr>
                        <m:ctrlPr>
                          <a:rPr lang="en-US" i="1" dirty="0" smtClean="0">
                            <a:latin typeface="Cambria Math" panose="02040503050406030204" pitchFamily="18" charset="0"/>
                            <a:ea typeface="+mn-lt"/>
                            <a:cs typeface="+mn-lt"/>
                          </a:rPr>
                        </m:ctrlPr>
                      </m:fPr>
                      <m:num>
                        <m:nary>
                          <m:naryPr>
                            <m:chr m:val="∑"/>
                            <m:ctrlPr>
                              <a:rPr lang="en-US" i="1" dirty="0" smtClean="0">
                                <a:latin typeface="Cambria Math" panose="02040503050406030204" pitchFamily="18" charset="0"/>
                                <a:ea typeface="+mn-lt"/>
                                <a:cs typeface="+mn-lt"/>
                              </a:rPr>
                            </m:ctrlPr>
                          </m:naryPr>
                          <m:sub>
                            <m:r>
                              <a:rPr lang="en-US" i="1" dirty="0" smtClean="0">
                                <a:latin typeface="Cambria Math" panose="02040503050406030204" pitchFamily="18" charset="0"/>
                                <a:ea typeface="+mn-lt"/>
                                <a:cs typeface="+mn-lt"/>
                              </a:rPr>
                              <m:t>𝑛</m:t>
                            </m:r>
                            <m:r>
                              <a:rPr lang="en-US" i="1" dirty="0" smtClean="0">
                                <a:latin typeface="Cambria Math" panose="02040503050406030204" pitchFamily="18" charset="0"/>
                                <a:ea typeface="+mn-lt"/>
                                <a:cs typeface="+mn-lt"/>
                              </a:rPr>
                              <m:t>=1</m:t>
                            </m:r>
                          </m:sub>
                          <m:sup>
                            <m:r>
                              <a:rPr lang="en-US" i="1" dirty="0" smtClean="0">
                                <a:latin typeface="Cambria Math" panose="02040503050406030204" pitchFamily="18" charset="0"/>
                                <a:ea typeface="+mn-lt"/>
                                <a:cs typeface="+mn-lt"/>
                              </a:rPr>
                              <m:t>𝑁</m:t>
                            </m:r>
                          </m:sup>
                          <m:e/>
                        </m:nary>
                        <m:func>
                          <m:funcPr>
                            <m:ctrlPr>
                              <a:rPr lang="en-US" i="1" dirty="0" smtClean="0">
                                <a:latin typeface="Cambria Math" panose="02040503050406030204" pitchFamily="18" charset="0"/>
                                <a:ea typeface="+mn-lt"/>
                                <a:cs typeface="+mn-lt"/>
                              </a:rPr>
                            </m:ctrlPr>
                          </m:funcPr>
                          <m:fName>
                            <m:r>
                              <m:rPr>
                                <m:sty m:val="p"/>
                              </m:rPr>
                              <a:rPr lang="en-US" i="0" dirty="0" smtClean="0">
                                <a:latin typeface="Cambria Math" panose="02040503050406030204" pitchFamily="18" charset="0"/>
                                <a:ea typeface="+mn-lt"/>
                                <a:cs typeface="+mn-lt"/>
                              </a:rPr>
                              <m:t>sin</m:t>
                            </m:r>
                          </m:fName>
                          <m:e>
                            <m:d>
                              <m:dPr>
                                <m:ctrlPr>
                                  <a:rPr lang="en-US" i="1" dirty="0" smtClean="0">
                                    <a:latin typeface="Cambria Math" panose="02040503050406030204" pitchFamily="18" charset="0"/>
                                    <a:ea typeface="+mn-lt"/>
                                    <a:cs typeface="+mn-lt"/>
                                  </a:rPr>
                                </m:ctrlPr>
                              </m:dPr>
                              <m:e>
                                <m:r>
                                  <a:rPr lang="en-US" i="1" dirty="0" smtClean="0">
                                    <a:latin typeface="Cambria Math" panose="02040503050406030204" pitchFamily="18" charset="0"/>
                                    <a:ea typeface="+mn-lt"/>
                                    <a:cs typeface="+mn-lt"/>
                                  </a:rPr>
                                  <m:t>2</m:t>
                                </m:r>
                                <m:r>
                                  <a:rPr lang="en-US" i="1" dirty="0" smtClean="0">
                                    <a:latin typeface="Cambria Math" panose="02040503050406030204" pitchFamily="18" charset="0"/>
                                    <a:ea typeface="+mn-lt"/>
                                    <a:cs typeface="+mn-lt"/>
                                  </a:rPr>
                                  <m:t>𝜔</m:t>
                                </m:r>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𝑡</m:t>
                                    </m:r>
                                  </m:e>
                                  <m:sub>
                                    <m:r>
                                      <a:rPr lang="en-US" i="1" dirty="0" err="1">
                                        <a:latin typeface="Cambria Math" panose="02040503050406030204" pitchFamily="18" charset="0"/>
                                        <a:ea typeface="+mn-lt"/>
                                        <a:cs typeface="+mn-lt"/>
                                      </a:rPr>
                                      <m:t>𝑛</m:t>
                                    </m:r>
                                  </m:sub>
                                </m:sSub>
                              </m:e>
                            </m:d>
                          </m:e>
                        </m:func>
                      </m:num>
                      <m:den>
                        <m:nary>
                          <m:naryPr>
                            <m:chr m:val="∑"/>
                            <m:ctrlPr>
                              <a:rPr lang="en-US" i="1" dirty="0">
                                <a:latin typeface="Cambria Math" panose="02040503050406030204" pitchFamily="18" charset="0"/>
                                <a:ea typeface="+mn-lt"/>
                                <a:cs typeface="+mn-lt"/>
                              </a:rPr>
                            </m:ctrlPr>
                          </m:naryPr>
                          <m:sub>
                            <m:r>
                              <a:rPr lang="en-US" i="1" dirty="0">
                                <a:latin typeface="Cambria Math" panose="02040503050406030204" pitchFamily="18" charset="0"/>
                                <a:ea typeface="+mn-lt"/>
                                <a:cs typeface="+mn-lt"/>
                              </a:rPr>
                              <m:t>𝑛</m:t>
                            </m:r>
                            <m:r>
                              <a:rPr lang="en-US" i="1" dirty="0">
                                <a:latin typeface="Cambria Math" panose="02040503050406030204" pitchFamily="18" charset="0"/>
                                <a:ea typeface="+mn-lt"/>
                                <a:cs typeface="+mn-lt"/>
                              </a:rPr>
                              <m:t>=1</m:t>
                            </m:r>
                          </m:sub>
                          <m:sup>
                            <m:r>
                              <a:rPr lang="en-US" i="1" dirty="0">
                                <a:latin typeface="Cambria Math" panose="02040503050406030204" pitchFamily="18" charset="0"/>
                                <a:ea typeface="+mn-lt"/>
                                <a:cs typeface="+mn-lt"/>
                              </a:rPr>
                              <m:t>𝑁</m:t>
                            </m:r>
                          </m:sup>
                          <m:e/>
                        </m:nary>
                        <m:func>
                          <m:funcPr>
                            <m:ctrlPr>
                              <a:rPr lang="en-US" i="1" dirty="0">
                                <a:latin typeface="Cambria Math" panose="02040503050406030204" pitchFamily="18" charset="0"/>
                                <a:ea typeface="+mn-lt"/>
                                <a:cs typeface="+mn-lt"/>
                              </a:rPr>
                            </m:ctrlPr>
                          </m:funcPr>
                          <m:fName>
                            <m:r>
                              <m:rPr>
                                <m:sty m:val="p"/>
                              </m:rPr>
                              <a:rPr lang="en-US" i="0" dirty="0">
                                <a:latin typeface="Cambria Math" panose="02040503050406030204" pitchFamily="18" charset="0"/>
                                <a:ea typeface="+mn-lt"/>
                                <a:cs typeface="+mn-lt"/>
                              </a:rPr>
                              <m:t>cos</m:t>
                            </m:r>
                          </m:fName>
                          <m:e>
                            <m:d>
                              <m:dPr>
                                <m:ctrlPr>
                                  <a:rPr lang="en-US" i="1" dirty="0">
                                    <a:latin typeface="Cambria Math" panose="02040503050406030204" pitchFamily="18" charset="0"/>
                                    <a:ea typeface="+mn-lt"/>
                                    <a:cs typeface="+mn-lt"/>
                                  </a:rPr>
                                </m:ctrlPr>
                              </m:dPr>
                              <m:e>
                                <m:r>
                                  <a:rPr lang="en-US" i="1" dirty="0">
                                    <a:latin typeface="Cambria Math" panose="02040503050406030204" pitchFamily="18" charset="0"/>
                                    <a:ea typeface="+mn-lt"/>
                                    <a:cs typeface="+mn-lt"/>
                                  </a:rPr>
                                  <m:t>2</m:t>
                                </m:r>
                                <m:r>
                                  <a:rPr lang="en-US" i="1" dirty="0">
                                    <a:latin typeface="Cambria Math" panose="02040503050406030204" pitchFamily="18" charset="0"/>
                                    <a:ea typeface="+mn-lt"/>
                                    <a:cs typeface="+mn-lt"/>
                                  </a:rPr>
                                  <m:t>𝜔</m:t>
                                </m:r>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𝑡</m:t>
                                    </m:r>
                                  </m:e>
                                  <m:sub>
                                    <m:r>
                                      <a:rPr lang="en-US" i="1" dirty="0" err="1">
                                        <a:latin typeface="Cambria Math" panose="02040503050406030204" pitchFamily="18" charset="0"/>
                                        <a:ea typeface="+mn-lt"/>
                                        <a:cs typeface="+mn-lt"/>
                                      </a:rPr>
                                      <m:t>𝑛</m:t>
                                    </m:r>
                                  </m:sub>
                                </m:sSub>
                              </m:e>
                            </m:d>
                          </m:e>
                        </m:func>
                      </m:den>
                    </m:f>
                  </m:oMath>
                </a14:m>
                <a:endParaRPr lang="en-US" dirty="0"/>
              </a:p>
            </p:txBody>
          </p:sp>
        </mc:Choice>
        <mc:Fallback xmlns="">
          <p:sp>
            <p:nvSpPr>
              <p:cNvPr id="3" name="Content Placeholder 2">
                <a:extLst>
                  <a:ext uri="{FF2B5EF4-FFF2-40B4-BE49-F238E27FC236}">
                    <a16:creationId xmlns:a16="http://schemas.microsoft.com/office/drawing/2014/main" id="{6F227CEA-9E45-1987-732F-605121DE871B}"/>
                  </a:ext>
                </a:extLst>
              </p:cNvPr>
              <p:cNvSpPr>
                <a:spLocks noGrp="1" noRot="1" noChangeAspect="1" noMove="1" noResize="1" noEditPoints="1" noAdjustHandles="1" noChangeArrowheads="1" noChangeShapeType="1" noTextEdit="1"/>
              </p:cNvSpPr>
              <p:nvPr>
                <p:ph idx="1"/>
              </p:nvPr>
            </p:nvSpPr>
            <p:spPr>
              <a:xfrm>
                <a:off x="3853308" y="1688727"/>
                <a:ext cx="7988902" cy="5156782"/>
              </a:xfrm>
              <a:blipFill>
                <a:blip r:embed="rId5"/>
                <a:stretch>
                  <a:fillRect l="-1373" r="-1526"/>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102760F7-A2D2-1016-2BB8-23F63A3E2498}"/>
              </a:ext>
            </a:extLst>
          </p:cNvPr>
          <p:cNvSpPr>
            <a:spLocks noGrp="1"/>
          </p:cNvSpPr>
          <p:nvPr>
            <p:ph type="title"/>
          </p:nvPr>
        </p:nvSpPr>
        <p:spPr>
          <a:xfrm>
            <a:off x="388401" y="388942"/>
            <a:ext cx="10515600" cy="1325563"/>
          </a:xfrm>
        </p:spPr>
        <p:txBody>
          <a:bodyPr>
            <a:normAutofit/>
          </a:bodyPr>
          <a:lstStyle/>
          <a:p>
            <a:r>
              <a:rPr lang="en-IN">
                <a:ea typeface="+mj-lt"/>
                <a:cs typeface="+mj-lt"/>
              </a:rPr>
              <a:t>Derivation Part 2:</a:t>
            </a:r>
            <a:endParaRPr lang="en-US"/>
          </a:p>
          <a:p>
            <a:endParaRPr lang="en-IN"/>
          </a:p>
        </p:txBody>
      </p:sp>
    </p:spTree>
    <p:extLst>
      <p:ext uri="{BB962C8B-B14F-4D97-AF65-F5344CB8AC3E}">
        <p14:creationId xmlns:p14="http://schemas.microsoft.com/office/powerpoint/2010/main" val="32709320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38EEC3-A7A5-5225-E8C4-6EB3DCB1CB91}"/>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922258EF-9F97-852E-3319-BCB31CF25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Hubble Refines Distance to Pleiades Star Cluster - NASA Science">
            <a:extLst>
              <a:ext uri="{FF2B5EF4-FFF2-40B4-BE49-F238E27FC236}">
                <a16:creationId xmlns:a16="http://schemas.microsoft.com/office/drawing/2014/main" id="{76A06220-F1A4-2857-14EB-629D3DE1CAE2}"/>
              </a:ext>
            </a:extLst>
          </p:cNvPr>
          <p:cNvPicPr>
            <a:picLocks noChangeAspect="1" noChangeArrowheads="1"/>
          </p:cNvPicPr>
          <p:nvPr/>
        </p:nvPicPr>
        <p:blipFill>
          <a:blip r:embed="rId2" cstate="hqprint">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F46810-8828-7134-D4FA-2495469833E5}"/>
                  </a:ext>
                </a:extLst>
              </p:cNvPr>
              <p:cNvSpPr>
                <a:spLocks noGrp="1"/>
              </p:cNvSpPr>
              <p:nvPr>
                <p:ph idx="1"/>
              </p:nvPr>
            </p:nvSpPr>
            <p:spPr>
              <a:xfrm>
                <a:off x="0" y="1688727"/>
                <a:ext cx="12191980" cy="5156782"/>
              </a:xfrm>
            </p:spPr>
            <p:txBody>
              <a:bodyPr vert="horz" lIns="91440" tIns="45720" rIns="91440" bIns="45720" rtlCol="0" anchor="ctr">
                <a:normAutofit/>
              </a:bodyPr>
              <a:lstStyle/>
              <a:p>
                <a:pPr algn="just"/>
                <a:r>
                  <a:rPr lang="en-US" dirty="0">
                    <a:ea typeface="+mn-lt"/>
                    <a:cs typeface="+mn-lt"/>
                  </a:rPr>
                  <a:t>With </a:t>
                </a:r>
                <a14:m>
                  <m:oMath xmlns:m="http://schemas.openxmlformats.org/officeDocument/2006/math">
                    <m:r>
                      <a:rPr lang="en-US" i="1" dirty="0" smtClean="0">
                        <a:latin typeface="Cambria Math" panose="02040503050406030204" pitchFamily="18" charset="0"/>
                        <a:ea typeface="+mn-lt"/>
                        <a:cs typeface="+mn-lt"/>
                      </a:rPr>
                      <m:t>𝜏</m:t>
                    </m:r>
                  </m:oMath>
                </a14:m>
                <a:r>
                  <a:rPr lang="en-US" dirty="0">
                    <a:ea typeface="+mn-lt"/>
                    <a:cs typeface="+mn-lt"/>
                  </a:rPr>
                  <a:t> ensuring a clean, decoupled least-squares fit, and proper normalization by the data variance </a:t>
                </a:r>
                <a14:m>
                  <m:oMath xmlns:m="http://schemas.openxmlformats.org/officeDocument/2006/math">
                    <m:sSup>
                      <m:sSupPr>
                        <m:ctrlPr>
                          <a:rPr lang="en-US" i="1" dirty="0" smtClean="0">
                            <a:latin typeface="Cambria Math" panose="02040503050406030204" pitchFamily="18" charset="0"/>
                            <a:ea typeface="+mn-lt"/>
                            <a:cs typeface="+mn-lt"/>
                          </a:rPr>
                        </m:ctrlPr>
                      </m:sSupPr>
                      <m:e>
                        <m:r>
                          <a:rPr lang="en-US" i="1" dirty="0" smtClean="0">
                            <a:latin typeface="Cambria Math" panose="02040503050406030204" pitchFamily="18" charset="0"/>
                            <a:ea typeface="+mn-lt"/>
                            <a:cs typeface="+mn-lt"/>
                          </a:rPr>
                          <m:t>𝜎</m:t>
                        </m:r>
                      </m:e>
                      <m:sup>
                        <m:r>
                          <a:rPr lang="en-US" i="1" dirty="0" smtClean="0">
                            <a:latin typeface="Cambria Math" panose="02040503050406030204" pitchFamily="18" charset="0"/>
                            <a:ea typeface="+mn-lt"/>
                            <a:cs typeface="+mn-lt"/>
                          </a:rPr>
                          <m:t>2</m:t>
                        </m:r>
                      </m:sup>
                    </m:sSup>
                  </m:oMath>
                </a14:m>
                <a:r>
                  <a:rPr lang="en-US" dirty="0">
                    <a:ea typeface="+mn-lt"/>
                    <a:cs typeface="+mn-lt"/>
                  </a:rPr>
                  <a:t>, the final LSP power is:</a:t>
                </a:r>
              </a:p>
              <a:p>
                <a:pPr marL="0" indent="0" algn="just">
                  <a:buNone/>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mn-lt"/>
                              <a:cs typeface="+mn-lt"/>
                            </a:rPr>
                          </m:ctrlPr>
                        </m:sSubPr>
                        <m:e>
                          <m:r>
                            <a:rPr lang="en-US" sz="2400" i="1" dirty="0" smtClean="0">
                              <a:latin typeface="Cambria Math" panose="02040503050406030204" pitchFamily="18" charset="0"/>
                              <a:ea typeface="+mn-lt"/>
                              <a:cs typeface="+mn-lt"/>
                            </a:rPr>
                            <m:t>𝑃</m:t>
                          </m:r>
                        </m:e>
                        <m:sub>
                          <m:r>
                            <m:rPr>
                              <m:nor/>
                            </m:rPr>
                            <a:rPr lang="en-US" sz="2400" i="0" dirty="0" smtClean="0">
                              <a:latin typeface="Cambria Math" panose="02040503050406030204" pitchFamily="18" charset="0"/>
                              <a:ea typeface="+mn-lt"/>
                              <a:cs typeface="+mn-lt"/>
                            </a:rPr>
                            <m:t>LS</m:t>
                          </m:r>
                        </m:sub>
                      </m:sSub>
                      <m:d>
                        <m:dPr>
                          <m:ctrlPr>
                            <a:rPr lang="en-US" sz="2400" i="1" dirty="0" smtClean="0">
                              <a:latin typeface="Cambria Math" panose="02040503050406030204" pitchFamily="18" charset="0"/>
                              <a:ea typeface="+mn-lt"/>
                              <a:cs typeface="+mn-lt"/>
                            </a:rPr>
                          </m:ctrlPr>
                        </m:dPr>
                        <m:e>
                          <m:r>
                            <a:rPr lang="en-US" sz="2400" i="1" dirty="0" smtClean="0">
                              <a:latin typeface="Cambria Math" panose="02040503050406030204" pitchFamily="18" charset="0"/>
                              <a:ea typeface="+mn-lt"/>
                              <a:cs typeface="+mn-lt"/>
                            </a:rPr>
                            <m:t>𝜔</m:t>
                          </m:r>
                        </m:e>
                      </m:d>
                      <m:r>
                        <a:rPr lang="en-US" sz="2400" i="1" dirty="0" smtClean="0">
                          <a:latin typeface="Cambria Math" panose="02040503050406030204" pitchFamily="18" charset="0"/>
                          <a:ea typeface="+mn-lt"/>
                          <a:cs typeface="+mn-lt"/>
                        </a:rPr>
                        <m:t>=</m:t>
                      </m:r>
                      <m:f>
                        <m:fPr>
                          <m:ctrlPr>
                            <a:rPr lang="en-US" sz="2400" i="1" dirty="0" smtClean="0">
                              <a:latin typeface="Cambria Math" panose="02040503050406030204" pitchFamily="18" charset="0"/>
                              <a:ea typeface="+mn-lt"/>
                              <a:cs typeface="+mn-lt"/>
                            </a:rPr>
                          </m:ctrlPr>
                        </m:fPr>
                        <m:num>
                          <m:r>
                            <a:rPr lang="en-US" sz="2400" i="1" dirty="0" smtClean="0">
                              <a:latin typeface="Cambria Math" panose="02040503050406030204" pitchFamily="18" charset="0"/>
                              <a:ea typeface="+mn-lt"/>
                              <a:cs typeface="+mn-lt"/>
                            </a:rPr>
                            <m:t>1</m:t>
                          </m:r>
                        </m:num>
                        <m:den>
                          <m:r>
                            <a:rPr lang="en-US" sz="2400" i="1" dirty="0" smtClean="0">
                              <a:latin typeface="Cambria Math" panose="02040503050406030204" pitchFamily="18" charset="0"/>
                              <a:ea typeface="+mn-lt"/>
                              <a:cs typeface="+mn-lt"/>
                            </a:rPr>
                            <m:t>2</m:t>
                          </m:r>
                          <m:sSup>
                            <m:sSupPr>
                              <m:ctrlPr>
                                <a:rPr lang="en-US" sz="2400" i="1" dirty="0" smtClean="0">
                                  <a:latin typeface="Cambria Math" panose="02040503050406030204" pitchFamily="18" charset="0"/>
                                  <a:ea typeface="+mn-lt"/>
                                  <a:cs typeface="+mn-lt"/>
                                </a:rPr>
                              </m:ctrlPr>
                            </m:sSupPr>
                            <m:e>
                              <m:r>
                                <a:rPr lang="en-US" sz="2400" i="1" dirty="0" smtClean="0">
                                  <a:latin typeface="Cambria Math" panose="02040503050406030204" pitchFamily="18" charset="0"/>
                                  <a:ea typeface="+mn-lt"/>
                                  <a:cs typeface="+mn-lt"/>
                                </a:rPr>
                                <m:t>𝜎</m:t>
                              </m:r>
                            </m:e>
                            <m:sup>
                              <m:r>
                                <a:rPr lang="en-US" sz="2400" i="1" dirty="0" smtClean="0">
                                  <a:latin typeface="Cambria Math" panose="02040503050406030204" pitchFamily="18" charset="0"/>
                                  <a:ea typeface="+mn-lt"/>
                                  <a:cs typeface="+mn-lt"/>
                                </a:rPr>
                                <m:t>2</m:t>
                              </m:r>
                            </m:sup>
                          </m:sSup>
                        </m:den>
                      </m:f>
                      <m:d>
                        <m:dPr>
                          <m:begChr m:val="{"/>
                          <m:endChr m:val="}"/>
                          <m:ctrlPr>
                            <a:rPr lang="en-US" sz="2400" i="1" dirty="0" smtClean="0">
                              <a:latin typeface="Cambria Math" panose="02040503050406030204" pitchFamily="18" charset="0"/>
                              <a:ea typeface="+mn-lt"/>
                              <a:cs typeface="+mn-lt"/>
                            </a:rPr>
                          </m:ctrlPr>
                        </m:dPr>
                        <m:e>
                          <m:f>
                            <m:fPr>
                              <m:ctrlPr>
                                <a:rPr lang="en-US" sz="2400" i="1" dirty="0">
                                  <a:latin typeface="Cambria Math" panose="02040503050406030204" pitchFamily="18" charset="0"/>
                                  <a:ea typeface="+mn-lt"/>
                                  <a:cs typeface="+mn-lt"/>
                                </a:rPr>
                              </m:ctrlPr>
                            </m:fPr>
                            <m:num>
                              <m:sSup>
                                <m:sSupPr>
                                  <m:ctrlPr>
                                    <a:rPr lang="en-US" sz="2400" i="1" dirty="0">
                                      <a:latin typeface="Cambria Math" panose="02040503050406030204" pitchFamily="18" charset="0"/>
                                      <a:ea typeface="+mn-lt"/>
                                      <a:cs typeface="+mn-lt"/>
                                    </a:rPr>
                                  </m:ctrlPr>
                                </m:sSupPr>
                                <m:e>
                                  <m:d>
                                    <m:dPr>
                                      <m:begChr m:val="["/>
                                      <m:endChr m:val="]"/>
                                      <m:ctrlPr>
                                        <a:rPr lang="en-US" sz="2400" i="1" dirty="0">
                                          <a:latin typeface="Cambria Math" panose="02040503050406030204" pitchFamily="18" charset="0"/>
                                          <a:ea typeface="+mn-lt"/>
                                          <a:cs typeface="+mn-lt"/>
                                        </a:rPr>
                                      </m:ctrlPr>
                                    </m:dPr>
                                    <m:e>
                                      <m:nary>
                                        <m:naryPr>
                                          <m:chr m:val="∑"/>
                                          <m:ctrlPr>
                                            <a:rPr lang="en-US" sz="2400" i="1" dirty="0">
                                              <a:latin typeface="Cambria Math" panose="02040503050406030204" pitchFamily="18" charset="0"/>
                                              <a:ea typeface="+mn-lt"/>
                                              <a:cs typeface="+mn-lt"/>
                                            </a:rPr>
                                          </m:ctrlPr>
                                        </m:naryPr>
                                        <m:sub>
                                          <m:r>
                                            <a:rPr lang="en-US" sz="2400" i="1" dirty="0">
                                              <a:latin typeface="Cambria Math" panose="02040503050406030204" pitchFamily="18" charset="0"/>
                                              <a:ea typeface="+mn-lt"/>
                                              <a:cs typeface="+mn-lt"/>
                                            </a:rPr>
                                            <m:t>𝑛</m:t>
                                          </m:r>
                                          <m:r>
                                            <a:rPr lang="en-US" sz="2400" i="1" dirty="0">
                                              <a:latin typeface="Cambria Math" panose="02040503050406030204" pitchFamily="18" charset="0"/>
                                              <a:ea typeface="+mn-lt"/>
                                              <a:cs typeface="+mn-lt"/>
                                            </a:rPr>
                                            <m:t>=1</m:t>
                                          </m:r>
                                        </m:sub>
                                        <m:sup>
                                          <m:r>
                                            <a:rPr lang="en-US" sz="2400" i="1" dirty="0">
                                              <a:latin typeface="Cambria Math" panose="02040503050406030204" pitchFamily="18" charset="0"/>
                                              <a:ea typeface="+mn-lt"/>
                                              <a:cs typeface="+mn-lt"/>
                                            </a:rPr>
                                            <m:t>𝑁</m:t>
                                          </m:r>
                                        </m:sup>
                                        <m:e>
                                          <m:d>
                                            <m:dPr>
                                              <m:ctrlPr>
                                                <a:rPr lang="en-US" sz="2400" i="1" dirty="0">
                                                  <a:latin typeface="Cambria Math" panose="02040503050406030204" pitchFamily="18" charset="0"/>
                                                  <a:ea typeface="+mn-lt"/>
                                                  <a:cs typeface="+mn-lt"/>
                                                </a:rPr>
                                              </m:ctrlPr>
                                            </m:dPr>
                                            <m:e>
                                              <m:sSub>
                                                <m:sSubPr>
                                                  <m:ctrlPr>
                                                    <a:rPr lang="en-US" sz="2400" i="1" dirty="0" err="1">
                                                      <a:latin typeface="Cambria Math" panose="02040503050406030204" pitchFamily="18" charset="0"/>
                                                      <a:ea typeface="+mn-lt"/>
                                                      <a:cs typeface="+mn-lt"/>
                                                    </a:rPr>
                                                  </m:ctrlPr>
                                                </m:sSubPr>
                                                <m:e>
                                                  <m:r>
                                                    <a:rPr lang="en-US" sz="2400" i="1" dirty="0" err="1">
                                                      <a:latin typeface="Cambria Math" panose="02040503050406030204" pitchFamily="18" charset="0"/>
                                                      <a:ea typeface="+mn-lt"/>
                                                      <a:cs typeface="+mn-lt"/>
                                                    </a:rPr>
                                                    <m:t>𝑥</m:t>
                                                  </m:r>
                                                </m:e>
                                                <m:sub>
                                                  <m:r>
                                                    <a:rPr lang="en-US" sz="2400" i="1" dirty="0" err="1">
                                                      <a:latin typeface="Cambria Math" panose="02040503050406030204" pitchFamily="18" charset="0"/>
                                                      <a:ea typeface="+mn-lt"/>
                                                      <a:cs typeface="+mn-lt"/>
                                                    </a:rPr>
                                                    <m:t>𝑛</m:t>
                                                  </m:r>
                                                </m:sub>
                                              </m:sSub>
                                              <m:r>
                                                <a:rPr lang="en-US" sz="2400" i="1" dirty="0">
                                                  <a:latin typeface="Cambria Math" panose="02040503050406030204" pitchFamily="18" charset="0"/>
                                                  <a:ea typeface="+mn-lt"/>
                                                  <a:cs typeface="+mn-lt"/>
                                                </a:rPr>
                                                <m:t>−</m:t>
                                              </m:r>
                                              <m:acc>
                                                <m:accPr>
                                                  <m:chr m:val="̅"/>
                                                  <m:ctrlPr>
                                                    <a:rPr lang="en-US" sz="2400" i="1" dirty="0">
                                                      <a:latin typeface="Cambria Math" panose="02040503050406030204" pitchFamily="18" charset="0"/>
                                                      <a:ea typeface="+mn-lt"/>
                                                      <a:cs typeface="+mn-lt"/>
                                                    </a:rPr>
                                                  </m:ctrlPr>
                                                </m:accPr>
                                                <m:e>
                                                  <m:r>
                                                    <a:rPr lang="en-US" sz="2400" i="1" dirty="0">
                                                      <a:latin typeface="Cambria Math" panose="02040503050406030204" pitchFamily="18" charset="0"/>
                                                      <a:ea typeface="+mn-lt"/>
                                                      <a:cs typeface="+mn-lt"/>
                                                    </a:rPr>
                                                    <m:t>𝑥</m:t>
                                                  </m:r>
                                                </m:e>
                                              </m:acc>
                                            </m:e>
                                          </m:d>
                                        </m:e>
                                      </m:nary>
                                      <m:func>
                                        <m:funcPr>
                                          <m:ctrlPr>
                                            <a:rPr lang="en-US" sz="2400" i="1" dirty="0">
                                              <a:latin typeface="Cambria Math" panose="02040503050406030204" pitchFamily="18" charset="0"/>
                                              <a:ea typeface="+mn-lt"/>
                                              <a:cs typeface="+mn-lt"/>
                                            </a:rPr>
                                          </m:ctrlPr>
                                        </m:funcPr>
                                        <m:fName>
                                          <m:r>
                                            <m:rPr>
                                              <m:sty m:val="p"/>
                                            </m:rPr>
                                            <a:rPr lang="en-US" sz="2400" i="0" dirty="0">
                                              <a:latin typeface="Cambria Math" panose="02040503050406030204" pitchFamily="18" charset="0"/>
                                              <a:ea typeface="+mn-lt"/>
                                              <a:cs typeface="+mn-lt"/>
                                            </a:rPr>
                                            <m:t>cos</m:t>
                                          </m:r>
                                        </m:fName>
                                        <m:e>
                                          <m:d>
                                            <m:dPr>
                                              <m:ctrlPr>
                                                <a:rPr lang="en-US" sz="2400" i="1" dirty="0">
                                                  <a:latin typeface="Cambria Math" panose="02040503050406030204" pitchFamily="18" charset="0"/>
                                                  <a:ea typeface="+mn-lt"/>
                                                  <a:cs typeface="+mn-lt"/>
                                                </a:rPr>
                                              </m:ctrlPr>
                                            </m:dPr>
                                            <m:e>
                                              <m:r>
                                                <a:rPr lang="en-US" sz="2400" i="1" dirty="0">
                                                  <a:latin typeface="Cambria Math" panose="02040503050406030204" pitchFamily="18" charset="0"/>
                                                  <a:ea typeface="+mn-lt"/>
                                                  <a:cs typeface="+mn-lt"/>
                                                </a:rPr>
                                                <m:t>𝜔</m:t>
                                              </m:r>
                                              <m:d>
                                                <m:dPr>
                                                  <m:ctrlPr>
                                                    <a:rPr lang="en-US" sz="2400" i="1" dirty="0">
                                                      <a:latin typeface="Cambria Math" panose="02040503050406030204" pitchFamily="18" charset="0"/>
                                                      <a:ea typeface="+mn-lt"/>
                                                      <a:cs typeface="+mn-lt"/>
                                                    </a:rPr>
                                                  </m:ctrlPr>
                                                </m:dPr>
                                                <m:e>
                                                  <m:sSub>
                                                    <m:sSubPr>
                                                      <m:ctrlPr>
                                                        <a:rPr lang="en-US" sz="2400" i="1" dirty="0" err="1">
                                                          <a:latin typeface="Cambria Math" panose="02040503050406030204" pitchFamily="18" charset="0"/>
                                                          <a:ea typeface="+mn-lt"/>
                                                          <a:cs typeface="+mn-lt"/>
                                                        </a:rPr>
                                                      </m:ctrlPr>
                                                    </m:sSubPr>
                                                    <m:e>
                                                      <m:r>
                                                        <a:rPr lang="en-US" sz="2400" i="1" dirty="0" err="1">
                                                          <a:latin typeface="Cambria Math" panose="02040503050406030204" pitchFamily="18" charset="0"/>
                                                          <a:ea typeface="+mn-lt"/>
                                                          <a:cs typeface="+mn-lt"/>
                                                        </a:rPr>
                                                        <m:t>𝑡</m:t>
                                                      </m:r>
                                                    </m:e>
                                                    <m:sub>
                                                      <m:r>
                                                        <a:rPr lang="en-US" sz="2400" i="1" dirty="0" err="1">
                                                          <a:latin typeface="Cambria Math" panose="02040503050406030204" pitchFamily="18" charset="0"/>
                                                          <a:ea typeface="+mn-lt"/>
                                                          <a:cs typeface="+mn-lt"/>
                                                        </a:rPr>
                                                        <m:t>𝑛</m:t>
                                                      </m:r>
                                                    </m:sub>
                                                  </m:sSub>
                                                  <m:r>
                                                    <a:rPr lang="en-US" sz="2400" i="1" dirty="0">
                                                      <a:latin typeface="Cambria Math" panose="02040503050406030204" pitchFamily="18" charset="0"/>
                                                      <a:ea typeface="+mn-lt"/>
                                                      <a:cs typeface="+mn-lt"/>
                                                    </a:rPr>
                                                    <m:t>−</m:t>
                                                  </m:r>
                                                  <m:r>
                                                    <a:rPr lang="en-US" sz="2400" i="1" dirty="0">
                                                      <a:latin typeface="Cambria Math" panose="02040503050406030204" pitchFamily="18" charset="0"/>
                                                      <a:ea typeface="+mn-lt"/>
                                                      <a:cs typeface="+mn-lt"/>
                                                    </a:rPr>
                                                    <m:t>𝜏</m:t>
                                                  </m:r>
                                                </m:e>
                                              </m:d>
                                            </m:e>
                                          </m:d>
                                        </m:e>
                                      </m:func>
                                    </m:e>
                                  </m:d>
                                </m:e>
                                <m:sup>
                                  <m:r>
                                    <a:rPr lang="en-US" sz="2400" i="1" dirty="0">
                                      <a:latin typeface="Cambria Math" panose="02040503050406030204" pitchFamily="18" charset="0"/>
                                      <a:ea typeface="+mn-lt"/>
                                      <a:cs typeface="+mn-lt"/>
                                    </a:rPr>
                                    <m:t>2</m:t>
                                  </m:r>
                                </m:sup>
                              </m:sSup>
                            </m:num>
                            <m:den>
                              <m:nary>
                                <m:naryPr>
                                  <m:chr m:val="∑"/>
                                  <m:ctrlPr>
                                    <a:rPr lang="en-US" sz="2400" i="1" dirty="0">
                                      <a:latin typeface="Cambria Math" panose="02040503050406030204" pitchFamily="18" charset="0"/>
                                      <a:ea typeface="+mn-lt"/>
                                      <a:cs typeface="+mn-lt"/>
                                    </a:rPr>
                                  </m:ctrlPr>
                                </m:naryPr>
                                <m:sub>
                                  <m:r>
                                    <a:rPr lang="en-US" sz="2400" i="1" dirty="0">
                                      <a:latin typeface="Cambria Math" panose="02040503050406030204" pitchFamily="18" charset="0"/>
                                      <a:ea typeface="+mn-lt"/>
                                      <a:cs typeface="+mn-lt"/>
                                    </a:rPr>
                                    <m:t>𝑛</m:t>
                                  </m:r>
                                  <m:r>
                                    <a:rPr lang="en-US" sz="2400" i="1" dirty="0">
                                      <a:latin typeface="Cambria Math" panose="02040503050406030204" pitchFamily="18" charset="0"/>
                                      <a:ea typeface="+mn-lt"/>
                                      <a:cs typeface="+mn-lt"/>
                                    </a:rPr>
                                    <m:t>=1</m:t>
                                  </m:r>
                                </m:sub>
                                <m:sup>
                                  <m:r>
                                    <a:rPr lang="en-US" sz="2400" i="1" dirty="0">
                                      <a:latin typeface="Cambria Math" panose="02040503050406030204" pitchFamily="18" charset="0"/>
                                      <a:ea typeface="+mn-lt"/>
                                      <a:cs typeface="+mn-lt"/>
                                    </a:rPr>
                                    <m:t>𝑁</m:t>
                                  </m:r>
                                </m:sup>
                                <m:e/>
                              </m:nary>
                              <m:func>
                                <m:funcPr>
                                  <m:ctrlPr>
                                    <a:rPr lang="en-US" sz="2400" i="1" dirty="0">
                                      <a:latin typeface="Cambria Math" panose="02040503050406030204" pitchFamily="18" charset="0"/>
                                      <a:ea typeface="+mn-lt"/>
                                      <a:cs typeface="+mn-lt"/>
                                    </a:rPr>
                                  </m:ctrlPr>
                                </m:funcPr>
                                <m:fName>
                                  <m:sSup>
                                    <m:sSupPr>
                                      <m:ctrlPr>
                                        <a:rPr lang="en-US" sz="2400" i="1" dirty="0">
                                          <a:latin typeface="Cambria Math" panose="02040503050406030204" pitchFamily="18" charset="0"/>
                                          <a:ea typeface="+mn-lt"/>
                                          <a:cs typeface="+mn-lt"/>
                                        </a:rPr>
                                      </m:ctrlPr>
                                    </m:sSupPr>
                                    <m:e>
                                      <m:r>
                                        <m:rPr>
                                          <m:sty m:val="p"/>
                                        </m:rPr>
                                        <a:rPr lang="en-US" sz="2400" i="0" dirty="0">
                                          <a:latin typeface="Cambria Math" panose="02040503050406030204" pitchFamily="18" charset="0"/>
                                          <a:ea typeface="+mn-lt"/>
                                          <a:cs typeface="+mn-lt"/>
                                        </a:rPr>
                                        <m:t>cos</m:t>
                                      </m:r>
                                    </m:e>
                                    <m:sup>
                                      <m:r>
                                        <a:rPr lang="en-US" sz="2400" i="1" dirty="0">
                                          <a:latin typeface="Cambria Math" panose="02040503050406030204" pitchFamily="18" charset="0"/>
                                          <a:ea typeface="+mn-lt"/>
                                          <a:cs typeface="+mn-lt"/>
                                        </a:rPr>
                                        <m:t>2</m:t>
                                      </m:r>
                                    </m:sup>
                                  </m:sSup>
                                </m:fName>
                                <m:e>
                                  <m:d>
                                    <m:dPr>
                                      <m:ctrlPr>
                                        <a:rPr lang="en-US" sz="2400" i="1" dirty="0">
                                          <a:latin typeface="Cambria Math" panose="02040503050406030204" pitchFamily="18" charset="0"/>
                                          <a:ea typeface="+mn-lt"/>
                                          <a:cs typeface="+mn-lt"/>
                                        </a:rPr>
                                      </m:ctrlPr>
                                    </m:dPr>
                                    <m:e>
                                      <m:r>
                                        <a:rPr lang="en-US" sz="2400" i="1" dirty="0">
                                          <a:latin typeface="Cambria Math" panose="02040503050406030204" pitchFamily="18" charset="0"/>
                                          <a:ea typeface="+mn-lt"/>
                                          <a:cs typeface="+mn-lt"/>
                                        </a:rPr>
                                        <m:t>𝜔</m:t>
                                      </m:r>
                                      <m:d>
                                        <m:dPr>
                                          <m:ctrlPr>
                                            <a:rPr lang="en-US" sz="2400" i="1" dirty="0">
                                              <a:latin typeface="Cambria Math" panose="02040503050406030204" pitchFamily="18" charset="0"/>
                                              <a:ea typeface="+mn-lt"/>
                                              <a:cs typeface="+mn-lt"/>
                                            </a:rPr>
                                          </m:ctrlPr>
                                        </m:dPr>
                                        <m:e>
                                          <m:sSub>
                                            <m:sSubPr>
                                              <m:ctrlPr>
                                                <a:rPr lang="en-US" sz="2400" i="1" dirty="0" err="1">
                                                  <a:latin typeface="Cambria Math" panose="02040503050406030204" pitchFamily="18" charset="0"/>
                                                  <a:ea typeface="+mn-lt"/>
                                                  <a:cs typeface="+mn-lt"/>
                                                </a:rPr>
                                              </m:ctrlPr>
                                            </m:sSubPr>
                                            <m:e>
                                              <m:r>
                                                <a:rPr lang="en-US" sz="2400" i="1" dirty="0" err="1">
                                                  <a:latin typeface="Cambria Math" panose="02040503050406030204" pitchFamily="18" charset="0"/>
                                                  <a:ea typeface="+mn-lt"/>
                                                  <a:cs typeface="+mn-lt"/>
                                                </a:rPr>
                                                <m:t>𝑡</m:t>
                                              </m:r>
                                            </m:e>
                                            <m:sub>
                                              <m:r>
                                                <a:rPr lang="en-US" sz="2400" i="1" dirty="0" err="1">
                                                  <a:latin typeface="Cambria Math" panose="02040503050406030204" pitchFamily="18" charset="0"/>
                                                  <a:ea typeface="+mn-lt"/>
                                                  <a:cs typeface="+mn-lt"/>
                                                </a:rPr>
                                                <m:t>𝑛</m:t>
                                              </m:r>
                                            </m:sub>
                                          </m:sSub>
                                          <m:r>
                                            <a:rPr lang="en-US" sz="2400" i="1" dirty="0">
                                              <a:latin typeface="Cambria Math" panose="02040503050406030204" pitchFamily="18" charset="0"/>
                                              <a:ea typeface="+mn-lt"/>
                                              <a:cs typeface="+mn-lt"/>
                                            </a:rPr>
                                            <m:t>−</m:t>
                                          </m:r>
                                          <m:r>
                                            <a:rPr lang="en-US" sz="2400" i="1" dirty="0">
                                              <a:latin typeface="Cambria Math" panose="02040503050406030204" pitchFamily="18" charset="0"/>
                                              <a:ea typeface="+mn-lt"/>
                                              <a:cs typeface="+mn-lt"/>
                                            </a:rPr>
                                            <m:t>𝜏</m:t>
                                          </m:r>
                                        </m:e>
                                      </m:d>
                                    </m:e>
                                  </m:d>
                                </m:e>
                              </m:func>
                            </m:den>
                          </m:f>
                          <m:r>
                            <a:rPr lang="en-US" sz="2400" i="1" dirty="0">
                              <a:latin typeface="Cambria Math" panose="02040503050406030204" pitchFamily="18" charset="0"/>
                              <a:ea typeface="+mn-lt"/>
                              <a:cs typeface="+mn-lt"/>
                            </a:rPr>
                            <m:t>+</m:t>
                          </m:r>
                          <m:f>
                            <m:fPr>
                              <m:ctrlPr>
                                <a:rPr lang="en-US" sz="2400" i="1" dirty="0">
                                  <a:latin typeface="Cambria Math" panose="02040503050406030204" pitchFamily="18" charset="0"/>
                                  <a:ea typeface="+mn-lt"/>
                                  <a:cs typeface="+mn-lt"/>
                                </a:rPr>
                              </m:ctrlPr>
                            </m:fPr>
                            <m:num>
                              <m:sSup>
                                <m:sSupPr>
                                  <m:ctrlPr>
                                    <a:rPr lang="en-US" sz="2400" i="1" dirty="0">
                                      <a:latin typeface="Cambria Math" panose="02040503050406030204" pitchFamily="18" charset="0"/>
                                      <a:ea typeface="+mn-lt"/>
                                      <a:cs typeface="+mn-lt"/>
                                    </a:rPr>
                                  </m:ctrlPr>
                                </m:sSupPr>
                                <m:e>
                                  <m:d>
                                    <m:dPr>
                                      <m:begChr m:val="["/>
                                      <m:endChr m:val="]"/>
                                      <m:ctrlPr>
                                        <a:rPr lang="en-US" sz="2400" i="1" dirty="0">
                                          <a:latin typeface="Cambria Math" panose="02040503050406030204" pitchFamily="18" charset="0"/>
                                          <a:ea typeface="+mn-lt"/>
                                          <a:cs typeface="+mn-lt"/>
                                        </a:rPr>
                                      </m:ctrlPr>
                                    </m:dPr>
                                    <m:e>
                                      <m:nary>
                                        <m:naryPr>
                                          <m:chr m:val="∑"/>
                                          <m:ctrlPr>
                                            <a:rPr lang="en-US" sz="2400" i="1" dirty="0">
                                              <a:latin typeface="Cambria Math" panose="02040503050406030204" pitchFamily="18" charset="0"/>
                                              <a:ea typeface="+mn-lt"/>
                                              <a:cs typeface="+mn-lt"/>
                                            </a:rPr>
                                          </m:ctrlPr>
                                        </m:naryPr>
                                        <m:sub>
                                          <m:r>
                                            <a:rPr lang="en-US" sz="2400" i="1" dirty="0">
                                              <a:latin typeface="Cambria Math" panose="02040503050406030204" pitchFamily="18" charset="0"/>
                                              <a:ea typeface="+mn-lt"/>
                                              <a:cs typeface="+mn-lt"/>
                                            </a:rPr>
                                            <m:t>𝑛</m:t>
                                          </m:r>
                                          <m:r>
                                            <a:rPr lang="en-US" sz="2400" i="1" dirty="0">
                                              <a:latin typeface="Cambria Math" panose="02040503050406030204" pitchFamily="18" charset="0"/>
                                              <a:ea typeface="+mn-lt"/>
                                              <a:cs typeface="+mn-lt"/>
                                            </a:rPr>
                                            <m:t>=1</m:t>
                                          </m:r>
                                        </m:sub>
                                        <m:sup>
                                          <m:r>
                                            <a:rPr lang="en-US" sz="2400" i="1" dirty="0">
                                              <a:latin typeface="Cambria Math" panose="02040503050406030204" pitchFamily="18" charset="0"/>
                                              <a:ea typeface="+mn-lt"/>
                                              <a:cs typeface="+mn-lt"/>
                                            </a:rPr>
                                            <m:t>𝑁</m:t>
                                          </m:r>
                                        </m:sup>
                                        <m:e>
                                          <m:d>
                                            <m:dPr>
                                              <m:ctrlPr>
                                                <a:rPr lang="en-US" sz="2400" i="1" dirty="0">
                                                  <a:latin typeface="Cambria Math" panose="02040503050406030204" pitchFamily="18" charset="0"/>
                                                  <a:ea typeface="+mn-lt"/>
                                                  <a:cs typeface="+mn-lt"/>
                                                </a:rPr>
                                              </m:ctrlPr>
                                            </m:dPr>
                                            <m:e>
                                              <m:sSub>
                                                <m:sSubPr>
                                                  <m:ctrlPr>
                                                    <a:rPr lang="en-US" sz="2400" i="1" dirty="0" err="1">
                                                      <a:latin typeface="Cambria Math" panose="02040503050406030204" pitchFamily="18" charset="0"/>
                                                      <a:ea typeface="+mn-lt"/>
                                                      <a:cs typeface="+mn-lt"/>
                                                    </a:rPr>
                                                  </m:ctrlPr>
                                                </m:sSubPr>
                                                <m:e>
                                                  <m:r>
                                                    <a:rPr lang="en-US" sz="2400" i="1" dirty="0" err="1">
                                                      <a:latin typeface="Cambria Math" panose="02040503050406030204" pitchFamily="18" charset="0"/>
                                                      <a:ea typeface="+mn-lt"/>
                                                      <a:cs typeface="+mn-lt"/>
                                                    </a:rPr>
                                                    <m:t>𝑥</m:t>
                                                  </m:r>
                                                </m:e>
                                                <m:sub>
                                                  <m:r>
                                                    <a:rPr lang="en-US" sz="2400" i="1" dirty="0" err="1">
                                                      <a:latin typeface="Cambria Math" panose="02040503050406030204" pitchFamily="18" charset="0"/>
                                                      <a:ea typeface="+mn-lt"/>
                                                      <a:cs typeface="+mn-lt"/>
                                                    </a:rPr>
                                                    <m:t>𝑛</m:t>
                                                  </m:r>
                                                </m:sub>
                                              </m:sSub>
                                              <m:r>
                                                <a:rPr lang="en-US" sz="2400" i="1" dirty="0">
                                                  <a:latin typeface="Cambria Math" panose="02040503050406030204" pitchFamily="18" charset="0"/>
                                                  <a:ea typeface="+mn-lt"/>
                                                  <a:cs typeface="+mn-lt"/>
                                                </a:rPr>
                                                <m:t>−</m:t>
                                              </m:r>
                                              <m:acc>
                                                <m:accPr>
                                                  <m:chr m:val="̅"/>
                                                  <m:ctrlPr>
                                                    <a:rPr lang="en-US" sz="2400" i="1" dirty="0">
                                                      <a:latin typeface="Cambria Math" panose="02040503050406030204" pitchFamily="18" charset="0"/>
                                                      <a:ea typeface="+mn-lt"/>
                                                      <a:cs typeface="+mn-lt"/>
                                                    </a:rPr>
                                                  </m:ctrlPr>
                                                </m:accPr>
                                                <m:e>
                                                  <m:r>
                                                    <a:rPr lang="en-US" sz="2400" i="1" dirty="0">
                                                      <a:latin typeface="Cambria Math" panose="02040503050406030204" pitchFamily="18" charset="0"/>
                                                      <a:ea typeface="+mn-lt"/>
                                                      <a:cs typeface="+mn-lt"/>
                                                    </a:rPr>
                                                    <m:t>𝑥</m:t>
                                                  </m:r>
                                                </m:e>
                                              </m:acc>
                                            </m:e>
                                          </m:d>
                                        </m:e>
                                      </m:nary>
                                      <m:func>
                                        <m:funcPr>
                                          <m:ctrlPr>
                                            <a:rPr lang="en-US" sz="2400" i="1" dirty="0">
                                              <a:latin typeface="Cambria Math" panose="02040503050406030204" pitchFamily="18" charset="0"/>
                                              <a:ea typeface="+mn-lt"/>
                                              <a:cs typeface="+mn-lt"/>
                                            </a:rPr>
                                          </m:ctrlPr>
                                        </m:funcPr>
                                        <m:fName>
                                          <m:r>
                                            <m:rPr>
                                              <m:sty m:val="p"/>
                                            </m:rPr>
                                            <a:rPr lang="en-US" sz="2400" i="0" dirty="0">
                                              <a:latin typeface="Cambria Math" panose="02040503050406030204" pitchFamily="18" charset="0"/>
                                              <a:ea typeface="+mn-lt"/>
                                              <a:cs typeface="+mn-lt"/>
                                            </a:rPr>
                                            <m:t>sin</m:t>
                                          </m:r>
                                        </m:fName>
                                        <m:e>
                                          <m:d>
                                            <m:dPr>
                                              <m:ctrlPr>
                                                <a:rPr lang="en-US" sz="2400" i="1" dirty="0">
                                                  <a:latin typeface="Cambria Math" panose="02040503050406030204" pitchFamily="18" charset="0"/>
                                                  <a:ea typeface="+mn-lt"/>
                                                  <a:cs typeface="+mn-lt"/>
                                                </a:rPr>
                                              </m:ctrlPr>
                                            </m:dPr>
                                            <m:e>
                                              <m:r>
                                                <a:rPr lang="en-US" sz="2400" i="1" dirty="0">
                                                  <a:latin typeface="Cambria Math" panose="02040503050406030204" pitchFamily="18" charset="0"/>
                                                  <a:ea typeface="+mn-lt"/>
                                                  <a:cs typeface="+mn-lt"/>
                                                </a:rPr>
                                                <m:t>𝜔</m:t>
                                              </m:r>
                                              <m:d>
                                                <m:dPr>
                                                  <m:ctrlPr>
                                                    <a:rPr lang="en-US" sz="2400" i="1" dirty="0">
                                                      <a:latin typeface="Cambria Math" panose="02040503050406030204" pitchFamily="18" charset="0"/>
                                                      <a:ea typeface="+mn-lt"/>
                                                      <a:cs typeface="+mn-lt"/>
                                                    </a:rPr>
                                                  </m:ctrlPr>
                                                </m:dPr>
                                                <m:e>
                                                  <m:sSub>
                                                    <m:sSubPr>
                                                      <m:ctrlPr>
                                                        <a:rPr lang="en-US" sz="2400" i="1" dirty="0" err="1">
                                                          <a:latin typeface="Cambria Math" panose="02040503050406030204" pitchFamily="18" charset="0"/>
                                                          <a:ea typeface="+mn-lt"/>
                                                          <a:cs typeface="+mn-lt"/>
                                                        </a:rPr>
                                                      </m:ctrlPr>
                                                    </m:sSubPr>
                                                    <m:e>
                                                      <m:r>
                                                        <a:rPr lang="en-US" sz="2400" i="1" dirty="0" err="1">
                                                          <a:latin typeface="Cambria Math" panose="02040503050406030204" pitchFamily="18" charset="0"/>
                                                          <a:ea typeface="+mn-lt"/>
                                                          <a:cs typeface="+mn-lt"/>
                                                        </a:rPr>
                                                        <m:t>𝑡</m:t>
                                                      </m:r>
                                                    </m:e>
                                                    <m:sub>
                                                      <m:r>
                                                        <a:rPr lang="en-US" sz="2400" i="1" dirty="0" err="1">
                                                          <a:latin typeface="Cambria Math" panose="02040503050406030204" pitchFamily="18" charset="0"/>
                                                          <a:ea typeface="+mn-lt"/>
                                                          <a:cs typeface="+mn-lt"/>
                                                        </a:rPr>
                                                        <m:t>𝑛</m:t>
                                                      </m:r>
                                                    </m:sub>
                                                  </m:sSub>
                                                  <m:r>
                                                    <a:rPr lang="en-US" sz="2400" i="1" dirty="0">
                                                      <a:latin typeface="Cambria Math" panose="02040503050406030204" pitchFamily="18" charset="0"/>
                                                      <a:ea typeface="+mn-lt"/>
                                                      <a:cs typeface="+mn-lt"/>
                                                    </a:rPr>
                                                    <m:t>−</m:t>
                                                  </m:r>
                                                  <m:r>
                                                    <a:rPr lang="en-US" sz="2400" i="1" dirty="0">
                                                      <a:latin typeface="Cambria Math" panose="02040503050406030204" pitchFamily="18" charset="0"/>
                                                      <a:ea typeface="+mn-lt"/>
                                                      <a:cs typeface="+mn-lt"/>
                                                    </a:rPr>
                                                    <m:t>𝜏</m:t>
                                                  </m:r>
                                                </m:e>
                                              </m:d>
                                            </m:e>
                                          </m:d>
                                        </m:e>
                                      </m:func>
                                    </m:e>
                                  </m:d>
                                </m:e>
                                <m:sup>
                                  <m:r>
                                    <a:rPr lang="en-US" sz="2400" i="1" dirty="0">
                                      <a:latin typeface="Cambria Math" panose="02040503050406030204" pitchFamily="18" charset="0"/>
                                      <a:ea typeface="+mn-lt"/>
                                      <a:cs typeface="+mn-lt"/>
                                    </a:rPr>
                                    <m:t>2</m:t>
                                  </m:r>
                                </m:sup>
                              </m:sSup>
                            </m:num>
                            <m:den>
                              <m:nary>
                                <m:naryPr>
                                  <m:chr m:val="∑"/>
                                  <m:ctrlPr>
                                    <a:rPr lang="en-US" sz="2400" i="1" dirty="0">
                                      <a:latin typeface="Cambria Math" panose="02040503050406030204" pitchFamily="18" charset="0"/>
                                      <a:ea typeface="+mn-lt"/>
                                      <a:cs typeface="+mn-lt"/>
                                    </a:rPr>
                                  </m:ctrlPr>
                                </m:naryPr>
                                <m:sub>
                                  <m:r>
                                    <a:rPr lang="en-US" sz="2400" i="1" dirty="0">
                                      <a:latin typeface="Cambria Math" panose="02040503050406030204" pitchFamily="18" charset="0"/>
                                      <a:ea typeface="+mn-lt"/>
                                      <a:cs typeface="+mn-lt"/>
                                    </a:rPr>
                                    <m:t>𝑛</m:t>
                                  </m:r>
                                  <m:r>
                                    <a:rPr lang="en-US" sz="2400" i="1" dirty="0">
                                      <a:latin typeface="Cambria Math" panose="02040503050406030204" pitchFamily="18" charset="0"/>
                                      <a:ea typeface="+mn-lt"/>
                                      <a:cs typeface="+mn-lt"/>
                                    </a:rPr>
                                    <m:t>=1</m:t>
                                  </m:r>
                                </m:sub>
                                <m:sup>
                                  <m:r>
                                    <a:rPr lang="en-US" sz="2400" i="1" dirty="0">
                                      <a:latin typeface="Cambria Math" panose="02040503050406030204" pitchFamily="18" charset="0"/>
                                      <a:ea typeface="+mn-lt"/>
                                      <a:cs typeface="+mn-lt"/>
                                    </a:rPr>
                                    <m:t>𝑁</m:t>
                                  </m:r>
                                </m:sup>
                                <m:e/>
                              </m:nary>
                              <m:func>
                                <m:funcPr>
                                  <m:ctrlPr>
                                    <a:rPr lang="en-US" sz="2400" i="1" dirty="0">
                                      <a:latin typeface="Cambria Math" panose="02040503050406030204" pitchFamily="18" charset="0"/>
                                      <a:ea typeface="+mn-lt"/>
                                      <a:cs typeface="+mn-lt"/>
                                    </a:rPr>
                                  </m:ctrlPr>
                                </m:funcPr>
                                <m:fName>
                                  <m:sSup>
                                    <m:sSupPr>
                                      <m:ctrlPr>
                                        <a:rPr lang="en-US" sz="2400" i="1" dirty="0">
                                          <a:latin typeface="Cambria Math" panose="02040503050406030204" pitchFamily="18" charset="0"/>
                                          <a:ea typeface="+mn-lt"/>
                                          <a:cs typeface="+mn-lt"/>
                                        </a:rPr>
                                      </m:ctrlPr>
                                    </m:sSupPr>
                                    <m:e>
                                      <m:r>
                                        <m:rPr>
                                          <m:sty m:val="p"/>
                                        </m:rPr>
                                        <a:rPr lang="en-US" sz="2400" i="0" dirty="0">
                                          <a:latin typeface="Cambria Math" panose="02040503050406030204" pitchFamily="18" charset="0"/>
                                          <a:ea typeface="+mn-lt"/>
                                          <a:cs typeface="+mn-lt"/>
                                        </a:rPr>
                                        <m:t>sin</m:t>
                                      </m:r>
                                    </m:e>
                                    <m:sup>
                                      <m:r>
                                        <a:rPr lang="en-US" sz="2400" i="1" dirty="0">
                                          <a:latin typeface="Cambria Math" panose="02040503050406030204" pitchFamily="18" charset="0"/>
                                          <a:ea typeface="+mn-lt"/>
                                          <a:cs typeface="+mn-lt"/>
                                        </a:rPr>
                                        <m:t>2</m:t>
                                      </m:r>
                                    </m:sup>
                                  </m:sSup>
                                </m:fName>
                                <m:e>
                                  <m:d>
                                    <m:dPr>
                                      <m:ctrlPr>
                                        <a:rPr lang="en-US" sz="2400" i="1" dirty="0">
                                          <a:latin typeface="Cambria Math" panose="02040503050406030204" pitchFamily="18" charset="0"/>
                                          <a:ea typeface="+mn-lt"/>
                                          <a:cs typeface="+mn-lt"/>
                                        </a:rPr>
                                      </m:ctrlPr>
                                    </m:dPr>
                                    <m:e>
                                      <m:r>
                                        <a:rPr lang="en-US" sz="2400" i="1" dirty="0">
                                          <a:latin typeface="Cambria Math" panose="02040503050406030204" pitchFamily="18" charset="0"/>
                                          <a:ea typeface="+mn-lt"/>
                                          <a:cs typeface="+mn-lt"/>
                                        </a:rPr>
                                        <m:t>𝜔</m:t>
                                      </m:r>
                                      <m:d>
                                        <m:dPr>
                                          <m:ctrlPr>
                                            <a:rPr lang="en-US" sz="2400" i="1" dirty="0">
                                              <a:latin typeface="Cambria Math" panose="02040503050406030204" pitchFamily="18" charset="0"/>
                                              <a:ea typeface="+mn-lt"/>
                                              <a:cs typeface="+mn-lt"/>
                                            </a:rPr>
                                          </m:ctrlPr>
                                        </m:dPr>
                                        <m:e>
                                          <m:sSub>
                                            <m:sSubPr>
                                              <m:ctrlPr>
                                                <a:rPr lang="en-US" sz="2400" i="1" dirty="0" err="1">
                                                  <a:latin typeface="Cambria Math" panose="02040503050406030204" pitchFamily="18" charset="0"/>
                                                  <a:ea typeface="+mn-lt"/>
                                                  <a:cs typeface="+mn-lt"/>
                                                </a:rPr>
                                              </m:ctrlPr>
                                            </m:sSubPr>
                                            <m:e>
                                              <m:r>
                                                <a:rPr lang="en-US" sz="2400" i="1" dirty="0" err="1">
                                                  <a:latin typeface="Cambria Math" panose="02040503050406030204" pitchFamily="18" charset="0"/>
                                                  <a:ea typeface="+mn-lt"/>
                                                  <a:cs typeface="+mn-lt"/>
                                                </a:rPr>
                                                <m:t>𝑡</m:t>
                                              </m:r>
                                            </m:e>
                                            <m:sub>
                                              <m:r>
                                                <a:rPr lang="en-US" sz="2400" i="1" dirty="0" err="1">
                                                  <a:latin typeface="Cambria Math" panose="02040503050406030204" pitchFamily="18" charset="0"/>
                                                  <a:ea typeface="+mn-lt"/>
                                                  <a:cs typeface="+mn-lt"/>
                                                </a:rPr>
                                                <m:t>𝑛</m:t>
                                              </m:r>
                                            </m:sub>
                                          </m:sSub>
                                          <m:r>
                                            <a:rPr lang="en-US" sz="2400" i="1" dirty="0">
                                              <a:latin typeface="Cambria Math" panose="02040503050406030204" pitchFamily="18" charset="0"/>
                                              <a:ea typeface="+mn-lt"/>
                                              <a:cs typeface="+mn-lt"/>
                                            </a:rPr>
                                            <m:t>−</m:t>
                                          </m:r>
                                          <m:r>
                                            <a:rPr lang="en-US" sz="2400" i="1" dirty="0">
                                              <a:latin typeface="Cambria Math" panose="02040503050406030204" pitchFamily="18" charset="0"/>
                                              <a:ea typeface="+mn-lt"/>
                                              <a:cs typeface="+mn-lt"/>
                                            </a:rPr>
                                            <m:t>𝜏</m:t>
                                          </m:r>
                                        </m:e>
                                      </m:d>
                                    </m:e>
                                  </m:d>
                                </m:e>
                              </m:func>
                            </m:den>
                          </m:f>
                        </m:e>
                      </m:d>
                    </m:oMath>
                  </m:oMathPara>
                </a14:m>
                <a:endParaRPr lang="en-US" sz="2400" dirty="0"/>
              </a:p>
            </p:txBody>
          </p:sp>
        </mc:Choice>
        <mc:Fallback xmlns="">
          <p:sp>
            <p:nvSpPr>
              <p:cNvPr id="3" name="Content Placeholder 2">
                <a:extLst>
                  <a:ext uri="{FF2B5EF4-FFF2-40B4-BE49-F238E27FC236}">
                    <a16:creationId xmlns:a16="http://schemas.microsoft.com/office/drawing/2014/main" id="{41F46810-8828-7134-D4FA-2495469833E5}"/>
                  </a:ext>
                </a:extLst>
              </p:cNvPr>
              <p:cNvSpPr>
                <a:spLocks noGrp="1" noRot="1" noChangeAspect="1" noMove="1" noResize="1" noEditPoints="1" noAdjustHandles="1" noChangeArrowheads="1" noChangeShapeType="1" noTextEdit="1"/>
              </p:cNvSpPr>
              <p:nvPr>
                <p:ph idx="1"/>
              </p:nvPr>
            </p:nvSpPr>
            <p:spPr>
              <a:xfrm>
                <a:off x="0" y="1688727"/>
                <a:ext cx="12191980" cy="5156782"/>
              </a:xfrm>
              <a:blipFill>
                <a:blip r:embed="rId3"/>
                <a:stretch>
                  <a:fillRect l="-900" r="-1000"/>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935A1563-D6DA-5D3B-1534-E808320A372C}"/>
              </a:ext>
            </a:extLst>
          </p:cNvPr>
          <p:cNvSpPr>
            <a:spLocks noGrp="1"/>
          </p:cNvSpPr>
          <p:nvPr>
            <p:ph type="title"/>
          </p:nvPr>
        </p:nvSpPr>
        <p:spPr>
          <a:xfrm>
            <a:off x="377515" y="813485"/>
            <a:ext cx="10515600" cy="1325563"/>
          </a:xfrm>
        </p:spPr>
        <p:txBody>
          <a:bodyPr anchor="b">
            <a:normAutofit/>
          </a:bodyPr>
          <a:lstStyle/>
          <a:p>
            <a:r>
              <a:rPr lang="en-IN" u="sng" dirty="0">
                <a:ea typeface="+mj-lt"/>
                <a:cs typeface="+mj-lt"/>
              </a:rPr>
              <a:t>The Final Lomb-</a:t>
            </a:r>
            <a:r>
              <a:rPr lang="en-IN" u="sng" dirty="0" err="1">
                <a:ea typeface="+mj-lt"/>
                <a:cs typeface="+mj-lt"/>
              </a:rPr>
              <a:t>Scargle</a:t>
            </a:r>
            <a:r>
              <a:rPr lang="en-IN" u="sng" dirty="0">
                <a:ea typeface="+mj-lt"/>
                <a:cs typeface="+mj-lt"/>
              </a:rPr>
              <a:t> Equation</a:t>
            </a:r>
            <a:endParaRPr lang="en-US" u="sng" dirty="0"/>
          </a:p>
          <a:p>
            <a:endParaRPr lang="en-IN" dirty="0"/>
          </a:p>
        </p:txBody>
      </p:sp>
    </p:spTree>
    <p:extLst>
      <p:ext uri="{BB962C8B-B14F-4D97-AF65-F5344CB8AC3E}">
        <p14:creationId xmlns:p14="http://schemas.microsoft.com/office/powerpoint/2010/main" val="163304165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0D0430-417C-22BC-8441-D8B6B678DEFC}"/>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5C52E32A-564C-477F-FBF3-20F98D605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23B55385-9467-8A2D-2F6B-2F446CABF00D}"/>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240B89-A590-6804-7CEA-BB7D760F98CB}"/>
              </a:ext>
            </a:extLst>
          </p:cNvPr>
          <p:cNvSpPr>
            <a:spLocks noGrp="1"/>
          </p:cNvSpPr>
          <p:nvPr>
            <p:ph type="title"/>
          </p:nvPr>
        </p:nvSpPr>
        <p:spPr>
          <a:xfrm>
            <a:off x="838190" y="0"/>
            <a:ext cx="10515600" cy="1325563"/>
          </a:xfrm>
        </p:spPr>
        <p:txBody>
          <a:bodyPr anchor="ctr">
            <a:normAutofit/>
          </a:bodyPr>
          <a:lstStyle/>
          <a:p>
            <a:pPr algn="ctr"/>
            <a:r>
              <a:rPr lang="en-IN" dirty="0">
                <a:solidFill>
                  <a:srgbClr val="FFFFFF"/>
                </a:solidFill>
              </a:rPr>
              <a:t>Result of Analysing the Simulated System</a:t>
            </a:r>
          </a:p>
        </p:txBody>
      </p:sp>
      <p:pic>
        <p:nvPicPr>
          <p:cNvPr id="3" name="Picture 2" descr="A screen shot of a computer&#10;&#10;AI-generated content may be incorrect.">
            <a:extLst>
              <a:ext uri="{FF2B5EF4-FFF2-40B4-BE49-F238E27FC236}">
                <a16:creationId xmlns:a16="http://schemas.microsoft.com/office/drawing/2014/main" id="{1105786D-4F5A-3C13-C078-C5BDDCF5F785}"/>
              </a:ext>
            </a:extLst>
          </p:cNvPr>
          <p:cNvPicPr>
            <a:picLocks noChangeAspect="1"/>
          </p:cNvPicPr>
          <p:nvPr/>
        </p:nvPicPr>
        <p:blipFill>
          <a:blip r:embed="rId4"/>
          <a:stretch>
            <a:fillRect/>
          </a:stretch>
        </p:blipFill>
        <p:spPr>
          <a:xfrm>
            <a:off x="0" y="1051063"/>
            <a:ext cx="12191980" cy="5806927"/>
          </a:xfrm>
          <a:prstGeom prst="rect">
            <a:avLst/>
          </a:prstGeom>
        </p:spPr>
      </p:pic>
      <p:sp>
        <p:nvSpPr>
          <p:cNvPr id="4" name="TextBox 3">
            <a:extLst>
              <a:ext uri="{FF2B5EF4-FFF2-40B4-BE49-F238E27FC236}">
                <a16:creationId xmlns:a16="http://schemas.microsoft.com/office/drawing/2014/main" id="{7C217C1D-283C-B93A-3AAB-6ADE163E6BB7}"/>
              </a:ext>
            </a:extLst>
          </p:cNvPr>
          <p:cNvSpPr txBox="1"/>
          <p:nvPr/>
        </p:nvSpPr>
        <p:spPr>
          <a:xfrm>
            <a:off x="6095990" y="2735053"/>
            <a:ext cx="5769146" cy="2862322"/>
          </a:xfrm>
          <a:prstGeom prst="rect">
            <a:avLst/>
          </a:prstGeom>
          <a:noFill/>
        </p:spPr>
        <p:txBody>
          <a:bodyPr wrap="square" rtlCol="0">
            <a:spAutoFit/>
          </a:bodyPr>
          <a:lstStyle/>
          <a:p>
            <a:r>
              <a:rPr lang="en-IN" dirty="0"/>
              <a:t>What does Power mean here?</a:t>
            </a:r>
          </a:p>
          <a:p>
            <a:endParaRPr lang="en-IN" dirty="0"/>
          </a:p>
          <a:p>
            <a:r>
              <a:rPr lang="en-IN" dirty="0"/>
              <a:t>Why do we get the half of the inner period?</a:t>
            </a:r>
          </a:p>
          <a:p>
            <a:endParaRPr lang="en-IN" dirty="0"/>
          </a:p>
          <a:p>
            <a:r>
              <a:rPr lang="en-IN" dirty="0"/>
              <a:t>Then, we should’ve also got the half of the outer period.</a:t>
            </a:r>
          </a:p>
          <a:p>
            <a:endParaRPr lang="en-IN" dirty="0"/>
          </a:p>
          <a:p>
            <a:r>
              <a:rPr lang="en-IN" dirty="0"/>
              <a:t>Why is inner subsystem’s signal stronger?</a:t>
            </a:r>
          </a:p>
          <a:p>
            <a:endParaRPr lang="en-IN" dirty="0"/>
          </a:p>
          <a:p>
            <a:r>
              <a:rPr lang="en-IN" dirty="0"/>
              <a:t>But can such systems be real in terms of luminosity order or orbital periods?</a:t>
            </a:r>
          </a:p>
        </p:txBody>
      </p:sp>
      <p:grpSp>
        <p:nvGrpSpPr>
          <p:cNvPr id="51" name="Group 50">
            <a:extLst>
              <a:ext uri="{FF2B5EF4-FFF2-40B4-BE49-F238E27FC236}">
                <a16:creationId xmlns:a16="http://schemas.microsoft.com/office/drawing/2014/main" id="{98179436-077B-226F-0B17-A43DD63F19CE}"/>
              </a:ext>
            </a:extLst>
          </p:cNvPr>
          <p:cNvGrpSpPr/>
          <p:nvPr/>
        </p:nvGrpSpPr>
        <p:grpSpPr>
          <a:xfrm>
            <a:off x="3002747" y="3912385"/>
            <a:ext cx="2957400" cy="169560"/>
            <a:chOff x="3002747" y="3912385"/>
            <a:chExt cx="2957400" cy="1695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8" name="Ink 27">
                  <a:extLst>
                    <a:ext uri="{FF2B5EF4-FFF2-40B4-BE49-F238E27FC236}">
                      <a16:creationId xmlns:a16="http://schemas.microsoft.com/office/drawing/2014/main" id="{859FD944-B5BB-2FD9-5AC6-3307AB2444DC}"/>
                    </a:ext>
                  </a:extLst>
                </p14:cNvPr>
                <p14:cNvContentPartPr/>
                <p14:nvPr/>
              </p14:nvContentPartPr>
              <p14:xfrm>
                <a:off x="3002747" y="4003473"/>
                <a:ext cx="2957400" cy="360"/>
              </p14:xfrm>
            </p:contentPart>
          </mc:Choice>
          <mc:Fallback xmlns="">
            <p:pic>
              <p:nvPicPr>
                <p:cNvPr id="28" name="Ink 27">
                  <a:extLst>
                    <a:ext uri="{FF2B5EF4-FFF2-40B4-BE49-F238E27FC236}">
                      <a16:creationId xmlns:a16="http://schemas.microsoft.com/office/drawing/2014/main" id="{859FD944-B5BB-2FD9-5AC6-3307AB2444DC}"/>
                    </a:ext>
                  </a:extLst>
                </p:cNvPr>
                <p:cNvPicPr/>
                <p:nvPr/>
              </p:nvPicPr>
              <p:blipFill>
                <a:blip r:embed="rId6"/>
                <a:stretch>
                  <a:fillRect/>
                </a:stretch>
              </p:blipFill>
              <p:spPr>
                <a:xfrm>
                  <a:off x="2998427" y="3999153"/>
                  <a:ext cx="296604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32" name="Ink 31">
                  <a:extLst>
                    <a:ext uri="{FF2B5EF4-FFF2-40B4-BE49-F238E27FC236}">
                      <a16:creationId xmlns:a16="http://schemas.microsoft.com/office/drawing/2014/main" id="{BA6E693B-F4F7-9CC0-5E20-5DD5D0372E34}"/>
                    </a:ext>
                  </a:extLst>
                </p14:cNvPr>
                <p14:cNvContentPartPr/>
                <p14:nvPr/>
              </p14:nvContentPartPr>
              <p14:xfrm>
                <a:off x="3009131" y="3912385"/>
                <a:ext cx="93960" cy="90360"/>
              </p14:xfrm>
            </p:contentPart>
          </mc:Choice>
          <mc:Fallback xmlns="">
            <p:pic>
              <p:nvPicPr>
                <p:cNvPr id="32" name="Ink 31">
                  <a:extLst>
                    <a:ext uri="{FF2B5EF4-FFF2-40B4-BE49-F238E27FC236}">
                      <a16:creationId xmlns:a16="http://schemas.microsoft.com/office/drawing/2014/main" id="{BA6E693B-F4F7-9CC0-5E20-5DD5D0372E34}"/>
                    </a:ext>
                  </a:extLst>
                </p:cNvPr>
                <p:cNvPicPr/>
                <p:nvPr/>
              </p:nvPicPr>
              <p:blipFill>
                <a:blip r:embed="rId8"/>
                <a:stretch>
                  <a:fillRect/>
                </a:stretch>
              </p:blipFill>
              <p:spPr>
                <a:xfrm>
                  <a:off x="3004811" y="3908065"/>
                  <a:ext cx="102600" cy="9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36" name="Ink 35">
                  <a:extLst>
                    <a:ext uri="{FF2B5EF4-FFF2-40B4-BE49-F238E27FC236}">
                      <a16:creationId xmlns:a16="http://schemas.microsoft.com/office/drawing/2014/main" id="{CF0D5139-9D95-FD72-5F0F-B00E74B0DAC0}"/>
                    </a:ext>
                  </a:extLst>
                </p14:cNvPr>
                <p14:cNvContentPartPr/>
                <p14:nvPr/>
              </p14:nvContentPartPr>
              <p14:xfrm>
                <a:off x="3004451" y="4005985"/>
                <a:ext cx="42120" cy="75960"/>
              </p14:xfrm>
            </p:contentPart>
          </mc:Choice>
          <mc:Fallback xmlns="">
            <p:pic>
              <p:nvPicPr>
                <p:cNvPr id="36" name="Ink 35">
                  <a:extLst>
                    <a:ext uri="{FF2B5EF4-FFF2-40B4-BE49-F238E27FC236}">
                      <a16:creationId xmlns:a16="http://schemas.microsoft.com/office/drawing/2014/main" id="{CF0D5139-9D95-FD72-5F0F-B00E74B0DAC0}"/>
                    </a:ext>
                  </a:extLst>
                </p:cNvPr>
                <p:cNvPicPr/>
                <p:nvPr/>
              </p:nvPicPr>
              <p:blipFill>
                <a:blip r:embed="rId10"/>
                <a:stretch>
                  <a:fillRect/>
                </a:stretch>
              </p:blipFill>
              <p:spPr>
                <a:xfrm>
                  <a:off x="3000131" y="4001665"/>
                  <a:ext cx="50760" cy="84600"/>
                </a:xfrm>
                <a:prstGeom prst="rect">
                  <a:avLst/>
                </a:prstGeom>
              </p:spPr>
            </p:pic>
          </mc:Fallback>
        </mc:AlternateContent>
      </p:grpSp>
      <p:grpSp>
        <p:nvGrpSpPr>
          <p:cNvPr id="49" name="Group 48">
            <a:extLst>
              <a:ext uri="{FF2B5EF4-FFF2-40B4-BE49-F238E27FC236}">
                <a16:creationId xmlns:a16="http://schemas.microsoft.com/office/drawing/2014/main" id="{4C2A0DAE-35E2-BE02-4433-034C57FDE8F6}"/>
              </a:ext>
            </a:extLst>
          </p:cNvPr>
          <p:cNvGrpSpPr/>
          <p:nvPr/>
        </p:nvGrpSpPr>
        <p:grpSpPr>
          <a:xfrm>
            <a:off x="2564531" y="2961731"/>
            <a:ext cx="3478069" cy="248040"/>
            <a:chOff x="2564531" y="2961731"/>
            <a:chExt cx="3478069" cy="248040"/>
          </a:xfrm>
        </p:grpSpPr>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46" name="Ink 45">
                  <a:extLst>
                    <a:ext uri="{FF2B5EF4-FFF2-40B4-BE49-F238E27FC236}">
                      <a16:creationId xmlns:a16="http://schemas.microsoft.com/office/drawing/2014/main" id="{14A0B723-A4B8-F591-88F4-E676DB3D2E18}"/>
                    </a:ext>
                  </a:extLst>
                </p14:cNvPr>
                <p14:cNvContentPartPr/>
                <p14:nvPr/>
              </p14:nvContentPartPr>
              <p14:xfrm>
                <a:off x="2564531" y="2961731"/>
                <a:ext cx="142560" cy="128880"/>
              </p14:xfrm>
            </p:contentPart>
          </mc:Choice>
          <mc:Fallback xmlns="">
            <p:pic>
              <p:nvPicPr>
                <p:cNvPr id="46" name="Ink 45">
                  <a:extLst>
                    <a:ext uri="{FF2B5EF4-FFF2-40B4-BE49-F238E27FC236}">
                      <a16:creationId xmlns:a16="http://schemas.microsoft.com/office/drawing/2014/main" id="{14A0B723-A4B8-F591-88F4-E676DB3D2E18}"/>
                    </a:ext>
                  </a:extLst>
                </p:cNvPr>
                <p:cNvPicPr/>
                <p:nvPr/>
              </p:nvPicPr>
              <p:blipFill>
                <a:blip r:embed="rId12"/>
                <a:stretch>
                  <a:fillRect/>
                </a:stretch>
              </p:blipFill>
              <p:spPr>
                <a:xfrm>
                  <a:off x="2560211" y="2957411"/>
                  <a:ext cx="151200" cy="13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48" name="Ink 47">
                  <a:extLst>
                    <a:ext uri="{FF2B5EF4-FFF2-40B4-BE49-F238E27FC236}">
                      <a16:creationId xmlns:a16="http://schemas.microsoft.com/office/drawing/2014/main" id="{25A2DF68-A6B8-B68C-B707-AD9BF74E5A32}"/>
                    </a:ext>
                  </a:extLst>
                </p14:cNvPr>
                <p14:cNvContentPartPr/>
                <p14:nvPr/>
              </p14:nvContentPartPr>
              <p14:xfrm>
                <a:off x="2579291" y="3096011"/>
                <a:ext cx="49680" cy="113760"/>
              </p14:xfrm>
            </p:contentPart>
          </mc:Choice>
          <mc:Fallback xmlns="">
            <p:pic>
              <p:nvPicPr>
                <p:cNvPr id="48" name="Ink 47">
                  <a:extLst>
                    <a:ext uri="{FF2B5EF4-FFF2-40B4-BE49-F238E27FC236}">
                      <a16:creationId xmlns:a16="http://schemas.microsoft.com/office/drawing/2014/main" id="{25A2DF68-A6B8-B68C-B707-AD9BF74E5A32}"/>
                    </a:ext>
                  </a:extLst>
                </p:cNvPr>
                <p:cNvPicPr/>
                <p:nvPr/>
              </p:nvPicPr>
              <p:blipFill>
                <a:blip r:embed="rId14"/>
                <a:stretch>
                  <a:fillRect/>
                </a:stretch>
              </p:blipFill>
              <p:spPr>
                <a:xfrm>
                  <a:off x="2574971" y="3091691"/>
                  <a:ext cx="58320" cy="122400"/>
                </a:xfrm>
                <a:prstGeom prst="rect">
                  <a:avLst/>
                </a:prstGeom>
              </p:spPr>
            </p:pic>
          </mc:Fallback>
        </mc:AlternateContent>
        <p:sp>
          <p:nvSpPr>
            <p:cNvPr id="9" name="직선 연결선 8">
              <a:extLst>
                <a:ext uri="{FF2B5EF4-FFF2-40B4-BE49-F238E27FC236}">
                  <a16:creationId xmlns:a16="http://schemas.microsoft.com/office/drawing/2014/main" id="{7A9E6863-0F11-4ADF-B253-562615831EAF}"/>
                </a:ext>
              </a:extLst>
            </p:cNvPr>
            <p:cNvSpPr/>
            <p:nvPr/>
          </p:nvSpPr>
          <p:spPr>
            <a:xfrm rot="10800000">
              <a:off x="2567880" y="3088800"/>
              <a:ext cx="3474720" cy="0"/>
            </a:xfrm>
            <a:prstGeom prst="line">
              <a:avLst/>
            </a:prstGeom>
            <a:gradFill>
              <a:gsLst>
                <a:gs pos="1000">
                  <a:srgbClr val="489CD1">
                    <a:alpha val="5000"/>
                  </a:srgbClr>
                </a:gs>
                <a:gs pos="25000">
                  <a:srgbClr val="A9D7B2">
                    <a:alpha val="5000"/>
                  </a:srgbClr>
                </a:gs>
                <a:gs pos="50000">
                  <a:srgbClr val="B92B65">
                    <a:alpha val="5000"/>
                  </a:srgbClr>
                </a:gs>
                <a:gs pos="76000">
                  <a:srgbClr val="9B2486">
                    <a:alpha val="5000"/>
                  </a:srgbClr>
                </a:gs>
                <a:gs pos="100000">
                  <a:srgbClr val="244F85">
                    <a:alpha val="5000"/>
                  </a:srgbClr>
                </a:gs>
              </a:gsLst>
            </a:gradFill>
            <a:ln w="9000">
              <a:gradFill>
                <a:gsLst>
                  <a:gs pos="1000">
                    <a:srgbClr val="489CD1"/>
                  </a:gs>
                  <a:gs pos="25000">
                    <a:srgbClr val="A9D7B2"/>
                  </a:gs>
                  <a:gs pos="50000">
                    <a:srgbClr val="B92B65"/>
                  </a:gs>
                  <a:gs pos="76000">
                    <a:srgbClr val="9B2486"/>
                  </a:gs>
                  <a:gs pos="100000">
                    <a:srgbClr val="244F85"/>
                  </a:gs>
                </a:gsLst>
              </a:gradFill>
            </a:ln>
          </p:spPr>
          <p:style>
            <a:lnRef idx="2">
              <a:schemeClr val="accent1"/>
            </a:lnRef>
            <a:fillRef idx="0">
              <a:schemeClr val="accent1"/>
            </a:fillRef>
            <a:effectRef idx="1">
              <a:schemeClr val="accent1"/>
            </a:effectRef>
            <a:fontRef idx="minor">
              <a:schemeClr val="tx1"/>
            </a:fontRef>
          </p:style>
          <p:txBody>
            <a:bodyPr wrap="none" rtlCol="0" anchor="ctr" anchorCtr="1"/>
            <a:lstStyle/>
            <a:p>
              <a:endParaRPr lang="en-US">
                <a:gradFill>
                  <a:gsLst>
                    <a:gs pos="1000">
                      <a:srgbClr val="489CD1"/>
                    </a:gs>
                    <a:gs pos="25000">
                      <a:srgbClr val="A9D7B2"/>
                    </a:gs>
                    <a:gs pos="50000">
                      <a:srgbClr val="B92B65"/>
                    </a:gs>
                    <a:gs pos="76000">
                      <a:srgbClr val="9B2486"/>
                    </a:gs>
                    <a:gs pos="100000">
                      <a:srgbClr val="244F85"/>
                    </a:gs>
                  </a:gsLst>
                </a:gradFill>
              </a:endParaRPr>
            </a:p>
          </p:txBody>
        </p:sp>
      </p:grpSp>
      <p:sp>
        <p:nvSpPr>
          <p:cNvPr id="16" name="直線コネクタ 15">
            <a:extLst>
              <a:ext uri="{FF2B5EF4-FFF2-40B4-BE49-F238E27FC236}">
                <a16:creationId xmlns:a16="http://schemas.microsoft.com/office/drawing/2014/main" id="{DDE33A86-2BB3-4C40-8584-C64CAB007A97}"/>
              </a:ext>
            </a:extLst>
          </p:cNvPr>
          <p:cNvSpPr/>
          <p:nvPr/>
        </p:nvSpPr>
        <p:spPr>
          <a:xfrm rot="10800000">
            <a:off x="2946960" y="3551400"/>
            <a:ext cx="3108960" cy="0"/>
          </a:xfrm>
          <a:prstGeom prst="line">
            <a:avLst/>
          </a:prstGeom>
          <a:gradFill>
            <a:gsLst>
              <a:gs pos="1000">
                <a:srgbClr val="489CD1">
                  <a:alpha val="5000"/>
                </a:srgbClr>
              </a:gs>
              <a:gs pos="25000">
                <a:srgbClr val="A9D7B2">
                  <a:alpha val="5000"/>
                </a:srgbClr>
              </a:gs>
              <a:gs pos="50000">
                <a:srgbClr val="B92B65">
                  <a:alpha val="5000"/>
                </a:srgbClr>
              </a:gs>
              <a:gs pos="76000">
                <a:srgbClr val="9B2486">
                  <a:alpha val="5000"/>
                </a:srgbClr>
              </a:gs>
              <a:gs pos="100000">
                <a:srgbClr val="244F85">
                  <a:alpha val="5000"/>
                </a:srgbClr>
              </a:gs>
            </a:gsLst>
          </a:gradFill>
          <a:ln w="9000">
            <a:gradFill>
              <a:gsLst>
                <a:gs pos="1000">
                  <a:srgbClr val="489CD1"/>
                </a:gs>
                <a:gs pos="25000">
                  <a:srgbClr val="A9D7B2"/>
                </a:gs>
                <a:gs pos="50000">
                  <a:srgbClr val="B92B65"/>
                </a:gs>
                <a:gs pos="76000">
                  <a:srgbClr val="9B2486"/>
                </a:gs>
                <a:gs pos="100000">
                  <a:srgbClr val="244F85"/>
                </a:gs>
              </a:gsLst>
            </a:gradFill>
            <a:tailEnd type="arrow"/>
          </a:ln>
        </p:spPr>
        <p:style>
          <a:lnRef idx="2">
            <a:schemeClr val="accent1"/>
          </a:lnRef>
          <a:fillRef idx="0">
            <a:schemeClr val="accent1"/>
          </a:fillRef>
          <a:effectRef idx="1">
            <a:schemeClr val="accent1"/>
          </a:effectRef>
          <a:fontRef idx="minor">
            <a:schemeClr val="tx1"/>
          </a:fontRef>
        </p:style>
        <p:txBody>
          <a:bodyPr wrap="none" rtlCol="0" anchor="ctr" anchorCtr="1"/>
          <a:lstStyle/>
          <a:p>
            <a:endParaRPr lang="en-US">
              <a:gradFill>
                <a:gsLst>
                  <a:gs pos="1000">
                    <a:srgbClr val="489CD1"/>
                  </a:gs>
                  <a:gs pos="25000">
                    <a:srgbClr val="A9D7B2"/>
                  </a:gs>
                  <a:gs pos="50000">
                    <a:srgbClr val="B92B65"/>
                  </a:gs>
                  <a:gs pos="76000">
                    <a:srgbClr val="9B2486"/>
                  </a:gs>
                  <a:gs pos="100000">
                    <a:srgbClr val="244F85"/>
                  </a:gs>
                </a:gsLst>
              </a:gradFill>
            </a:endParaRPr>
          </a:p>
        </p:txBody>
      </p:sp>
    </p:spTree>
    <p:extLst>
      <p:ext uri="{BB962C8B-B14F-4D97-AF65-F5344CB8AC3E}">
        <p14:creationId xmlns:p14="http://schemas.microsoft.com/office/powerpoint/2010/main" val="34411600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76930D-3BF5-71E9-E39C-B3CD3F73E740}"/>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05B5F25E-9056-630D-32A7-EC43DF908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CF7A9724-940C-4E68-F478-BD5F8C7E226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FF53D3-5C3C-D6C1-4FD2-D960E2B73906}"/>
              </a:ext>
            </a:extLst>
          </p:cNvPr>
          <p:cNvSpPr>
            <a:spLocks noGrp="1"/>
          </p:cNvSpPr>
          <p:nvPr>
            <p:ph type="title"/>
          </p:nvPr>
        </p:nvSpPr>
        <p:spPr>
          <a:xfrm>
            <a:off x="838200" y="735293"/>
            <a:ext cx="10515600" cy="1325563"/>
          </a:xfrm>
        </p:spPr>
        <p:txBody>
          <a:bodyPr>
            <a:normAutofit/>
          </a:bodyPr>
          <a:lstStyle/>
          <a:p>
            <a:pPr algn="ctr"/>
            <a:r>
              <a:rPr lang="en-IN" dirty="0">
                <a:solidFill>
                  <a:srgbClr val="FFFFFF"/>
                </a:solidFill>
              </a:rPr>
              <a:t>Light Curve of the Simulated System</a:t>
            </a:r>
          </a:p>
        </p:txBody>
      </p:sp>
      <p:pic>
        <p:nvPicPr>
          <p:cNvPr id="12" name="Picture 11" descr="A black and white graph&#10;&#10;AI-generated content may be incorrect.">
            <a:extLst>
              <a:ext uri="{FF2B5EF4-FFF2-40B4-BE49-F238E27FC236}">
                <a16:creationId xmlns:a16="http://schemas.microsoft.com/office/drawing/2014/main" id="{D8F26696-D8FC-00C0-4B26-013A2B822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96139"/>
            <a:ext cx="12197373" cy="4065791"/>
          </a:xfrm>
          <a:prstGeom prst="rect">
            <a:avLst/>
          </a:prstGeom>
        </p:spPr>
      </p:pic>
    </p:spTree>
    <p:extLst>
      <p:ext uri="{BB962C8B-B14F-4D97-AF65-F5344CB8AC3E}">
        <p14:creationId xmlns:p14="http://schemas.microsoft.com/office/powerpoint/2010/main" val="383299203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BEF80A-F9C8-C2FF-D3F0-6FA0F0EF03EA}"/>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C6BE63D7-9A49-51D7-0D19-A98D699FD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7F34BD6F-329C-2780-90F5-EF4DD22AF3C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29E8E6-79F0-3740-6D81-A4A775F6AFA7}"/>
              </a:ext>
            </a:extLst>
          </p:cNvPr>
          <p:cNvSpPr>
            <a:spLocks noGrp="1"/>
          </p:cNvSpPr>
          <p:nvPr>
            <p:ph type="title"/>
          </p:nvPr>
        </p:nvSpPr>
        <p:spPr>
          <a:xfrm>
            <a:off x="388401" y="388942"/>
            <a:ext cx="10515600" cy="1325563"/>
          </a:xfrm>
        </p:spPr>
        <p:txBody>
          <a:bodyPr>
            <a:normAutofit/>
          </a:bodyPr>
          <a:lstStyle/>
          <a:p>
            <a:r>
              <a:rPr lang="en-IN" dirty="0">
                <a:solidFill>
                  <a:srgbClr val="FFFFFF"/>
                </a:solidFill>
              </a:rPr>
              <a:t>EPIC </a:t>
            </a:r>
            <a:r>
              <a:rPr lang="en-IN" dirty="0"/>
              <a:t>249432662 </a:t>
            </a:r>
            <a:endParaRPr lang="en-IN" dirty="0">
              <a:solidFill>
                <a:srgbClr val="FFFFFF"/>
              </a:solidFill>
            </a:endParaRPr>
          </a:p>
        </p:txBody>
      </p:sp>
      <p:grpSp>
        <p:nvGrpSpPr>
          <p:cNvPr id="9" name="Group 8">
            <a:extLst>
              <a:ext uri="{FF2B5EF4-FFF2-40B4-BE49-F238E27FC236}">
                <a16:creationId xmlns:a16="http://schemas.microsoft.com/office/drawing/2014/main" id="{6C55042C-6FC1-EB68-B952-DA7A15B107D0}"/>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6F0261C5-7A9F-79D8-A89A-C4B6BF642C8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3940B484-2F16-AF70-F747-B8584165516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4376DF93-B572-0CD0-A334-BE617E9B52A1}"/>
              </a:ext>
            </a:extLst>
          </p:cNvPr>
          <p:cNvSpPr>
            <a:spLocks noGrp="1"/>
          </p:cNvSpPr>
          <p:nvPr>
            <p:ph idx="1"/>
          </p:nvPr>
        </p:nvSpPr>
        <p:spPr>
          <a:xfrm>
            <a:off x="3853308" y="1663744"/>
            <a:ext cx="8338672" cy="5194256"/>
          </a:xfrm>
        </p:spPr>
        <p:txBody>
          <a:bodyPr anchor="ctr">
            <a:normAutofit/>
          </a:bodyPr>
          <a:lstStyle/>
          <a:p>
            <a:pPr algn="just"/>
            <a:r>
              <a:rPr lang="en-IN" sz="2400" dirty="0"/>
              <a:t>Inner Binary Period : 8.23 days</a:t>
            </a:r>
          </a:p>
          <a:p>
            <a:pPr algn="just"/>
            <a:r>
              <a:rPr lang="en-IN" sz="2400" dirty="0"/>
              <a:t>Outer Binary Period : 188 days</a:t>
            </a:r>
          </a:p>
          <a:p>
            <a:pPr algn="just"/>
            <a:r>
              <a:rPr lang="en-IN" sz="2400" dirty="0"/>
              <a:t>Time Baseline : 80 days</a:t>
            </a:r>
          </a:p>
          <a:p>
            <a:pPr algn="just"/>
            <a:r>
              <a:rPr lang="en-IN" sz="2400" dirty="0"/>
              <a:t>No. of Data Points : ~4000</a:t>
            </a:r>
          </a:p>
          <a:p>
            <a:pPr algn="just"/>
            <a:r>
              <a:rPr lang="en-IN" sz="2400" dirty="0"/>
              <a:t>Inner Eclipse Depth : 3%</a:t>
            </a:r>
          </a:p>
          <a:p>
            <a:pPr algn="just"/>
            <a:r>
              <a:rPr lang="en-IN" sz="2400" dirty="0"/>
              <a:t>Outer Eclipse Depth : 50%</a:t>
            </a:r>
          </a:p>
          <a:p>
            <a:pPr algn="just"/>
            <a:r>
              <a:rPr lang="en-IN" sz="2400" dirty="0"/>
              <a:t>Outer Eclipse Duration : 1.7 days</a:t>
            </a:r>
          </a:p>
        </p:txBody>
      </p:sp>
    </p:spTree>
    <p:extLst>
      <p:ext uri="{BB962C8B-B14F-4D97-AF65-F5344CB8AC3E}">
        <p14:creationId xmlns:p14="http://schemas.microsoft.com/office/powerpoint/2010/main" val="165785919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21422F-C75C-78B7-27A7-ECB57701AB32}"/>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073ABF81-BD69-D6A6-CAE9-F8ECD1070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8219650B-0E1D-44E3-E9D7-A8E63647386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aph of a light curve&#10;&#10;AI-generated content may be incorrect.">
            <a:extLst>
              <a:ext uri="{FF2B5EF4-FFF2-40B4-BE49-F238E27FC236}">
                <a16:creationId xmlns:a16="http://schemas.microsoft.com/office/drawing/2014/main" id="{91AA777F-A27B-49BB-7361-1B38699CD3B9}"/>
              </a:ext>
            </a:extLst>
          </p:cNvPr>
          <p:cNvPicPr>
            <a:picLocks noChangeAspect="1"/>
          </p:cNvPicPr>
          <p:nvPr/>
        </p:nvPicPr>
        <p:blipFill>
          <a:blip r:embed="rId4">
            <a:extLst>
              <a:ext uri="{28A0092B-C50C-407E-A947-70E740481C1C}">
                <a14:useLocalDpi xmlns:a14="http://schemas.microsoft.com/office/drawing/2010/main" val="0"/>
              </a:ext>
            </a:extLst>
          </a:blip>
          <a:srcRect t="7197" b="1834"/>
          <a:stretch>
            <a:fillRect/>
          </a:stretch>
        </p:blipFill>
        <p:spPr>
          <a:xfrm>
            <a:off x="15884" y="1325563"/>
            <a:ext cx="12160232" cy="5531006"/>
          </a:xfrm>
          <a:prstGeom prst="rect">
            <a:avLst/>
          </a:prstGeom>
        </p:spPr>
      </p:pic>
      <p:sp>
        <p:nvSpPr>
          <p:cNvPr id="2" name="Title 1">
            <a:extLst>
              <a:ext uri="{FF2B5EF4-FFF2-40B4-BE49-F238E27FC236}">
                <a16:creationId xmlns:a16="http://schemas.microsoft.com/office/drawing/2014/main" id="{87D59366-FAAB-8797-EE2A-4824CCB76B75}"/>
              </a:ext>
            </a:extLst>
          </p:cNvPr>
          <p:cNvSpPr>
            <a:spLocks noGrp="1"/>
          </p:cNvSpPr>
          <p:nvPr>
            <p:ph type="title"/>
          </p:nvPr>
        </p:nvSpPr>
        <p:spPr>
          <a:xfrm>
            <a:off x="15884" y="0"/>
            <a:ext cx="12160232" cy="1325563"/>
          </a:xfrm>
        </p:spPr>
        <p:txBody>
          <a:bodyPr anchor="b">
            <a:normAutofit/>
          </a:bodyPr>
          <a:lstStyle/>
          <a:p>
            <a:pPr algn="ctr"/>
            <a:r>
              <a:rPr lang="en-IN" dirty="0">
                <a:solidFill>
                  <a:srgbClr val="FFFFFF"/>
                </a:solidFill>
              </a:rPr>
              <a:t>EPIC </a:t>
            </a:r>
            <a:r>
              <a:rPr lang="en-IN" dirty="0"/>
              <a:t>249432662 Light Curve (using complete data)</a:t>
            </a:r>
            <a:endParaRPr lang="en-IN" dirty="0">
              <a:solidFill>
                <a:srgbClr val="FFFFFF"/>
              </a:solidFill>
            </a:endParaRPr>
          </a:p>
        </p:txBody>
      </p:sp>
    </p:spTree>
    <p:extLst>
      <p:ext uri="{BB962C8B-B14F-4D97-AF65-F5344CB8AC3E}">
        <p14:creationId xmlns:p14="http://schemas.microsoft.com/office/powerpoint/2010/main" val="846609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28E7EF-A3CE-A22C-AD41-43298D5B161B}"/>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FCAE5FE7-71A5-F4A7-0759-04213155A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3B03A156-F533-7129-82F8-339A9BC966B4}"/>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AC184D-077A-8E1F-B1DA-83D71AA5A030}"/>
              </a:ext>
            </a:extLst>
          </p:cNvPr>
          <p:cNvSpPr>
            <a:spLocks noGrp="1"/>
          </p:cNvSpPr>
          <p:nvPr>
            <p:ph type="title"/>
          </p:nvPr>
        </p:nvSpPr>
        <p:spPr>
          <a:xfrm>
            <a:off x="0" y="633199"/>
            <a:ext cx="12191980" cy="1325563"/>
          </a:xfrm>
        </p:spPr>
        <p:txBody>
          <a:bodyPr anchor="ctr">
            <a:normAutofit/>
          </a:bodyPr>
          <a:lstStyle/>
          <a:p>
            <a:pPr algn="ctr"/>
            <a:r>
              <a:rPr lang="en-IN" dirty="0">
                <a:solidFill>
                  <a:srgbClr val="FFFFFF"/>
                </a:solidFill>
              </a:rPr>
              <a:t>Applying Lomb-</a:t>
            </a:r>
            <a:r>
              <a:rPr lang="en-IN" dirty="0" err="1">
                <a:solidFill>
                  <a:srgbClr val="FFFFFF"/>
                </a:solidFill>
              </a:rPr>
              <a:t>Scargle</a:t>
            </a:r>
            <a:r>
              <a:rPr lang="en-IN" dirty="0">
                <a:solidFill>
                  <a:srgbClr val="FFFFFF"/>
                </a:solidFill>
              </a:rPr>
              <a:t> on the Smaller Section of EPIC </a:t>
            </a:r>
            <a:r>
              <a:rPr lang="en-IN" dirty="0"/>
              <a:t>249432662</a:t>
            </a:r>
            <a:endParaRPr lang="en-IN" dirty="0">
              <a:solidFill>
                <a:srgbClr val="FFFFFF"/>
              </a:solidFill>
            </a:endParaRPr>
          </a:p>
        </p:txBody>
      </p:sp>
      <p:pic>
        <p:nvPicPr>
          <p:cNvPr id="6" name="Picture 5" descr="A screen shot of a computer&#10;&#10;AI-generated content may be incorrect.">
            <a:extLst>
              <a:ext uri="{FF2B5EF4-FFF2-40B4-BE49-F238E27FC236}">
                <a16:creationId xmlns:a16="http://schemas.microsoft.com/office/drawing/2014/main" id="{284B5E02-DA84-2F7F-C78A-F90BE4E444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 y="2591951"/>
            <a:ext cx="12186901" cy="4266039"/>
          </a:xfrm>
          <a:prstGeom prst="rect">
            <a:avLst/>
          </a:prstGeom>
        </p:spPr>
      </p:pic>
    </p:spTree>
    <p:extLst>
      <p:ext uri="{BB962C8B-B14F-4D97-AF65-F5344CB8AC3E}">
        <p14:creationId xmlns:p14="http://schemas.microsoft.com/office/powerpoint/2010/main" val="133847188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7BAF030-646C-2B61-B560-743315CE7C52}"/>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593DA595-7BF0-1BF4-F38A-1B9A23B32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86717B43-78F5-A207-F22E-CBF2DE5B6D9D}"/>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D9BEBF-DC08-0246-9A31-85B819D87B62}"/>
              </a:ext>
            </a:extLst>
          </p:cNvPr>
          <p:cNvSpPr>
            <a:spLocks noGrp="1"/>
          </p:cNvSpPr>
          <p:nvPr>
            <p:ph type="title"/>
          </p:nvPr>
        </p:nvSpPr>
        <p:spPr>
          <a:xfrm>
            <a:off x="838199" y="500452"/>
            <a:ext cx="10515600" cy="1325563"/>
          </a:xfrm>
        </p:spPr>
        <p:txBody>
          <a:bodyPr>
            <a:normAutofit/>
          </a:bodyPr>
          <a:lstStyle/>
          <a:p>
            <a:pPr algn="ctr"/>
            <a:r>
              <a:rPr lang="en-IN" dirty="0">
                <a:solidFill>
                  <a:srgbClr val="FFFFFF"/>
                </a:solidFill>
              </a:rPr>
              <a:t>What will happen if we apply Lomb-</a:t>
            </a:r>
            <a:r>
              <a:rPr lang="en-IN" dirty="0" err="1">
                <a:solidFill>
                  <a:srgbClr val="FFFFFF"/>
                </a:solidFill>
              </a:rPr>
              <a:t>Scargle</a:t>
            </a:r>
            <a:r>
              <a:rPr lang="en-IN" dirty="0">
                <a:solidFill>
                  <a:srgbClr val="FFFFFF"/>
                </a:solidFill>
              </a:rPr>
              <a:t> on complete data?</a:t>
            </a:r>
          </a:p>
        </p:txBody>
      </p:sp>
      <p:pic>
        <p:nvPicPr>
          <p:cNvPr id="10" name="Picture 9" descr="A screenshot of a computer&#10;&#10;AI-generated content may be incorrect.">
            <a:extLst>
              <a:ext uri="{FF2B5EF4-FFF2-40B4-BE49-F238E27FC236}">
                <a16:creationId xmlns:a16="http://schemas.microsoft.com/office/drawing/2014/main" id="{D41CC03F-4049-9352-085C-2C899C7D0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104" y="1931804"/>
            <a:ext cx="7385791" cy="4926196"/>
          </a:xfrm>
          <a:prstGeom prst="rect">
            <a:avLst/>
          </a:prstGeom>
        </p:spPr>
      </p:pic>
    </p:spTree>
    <p:extLst>
      <p:ext uri="{BB962C8B-B14F-4D97-AF65-F5344CB8AC3E}">
        <p14:creationId xmlns:p14="http://schemas.microsoft.com/office/powerpoint/2010/main" val="19830629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5F3B6351-EF0F-178D-A736-23A87A4CF1B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F1A363B-051E-497B-2BE6-4570D68744C7}"/>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282EE898-045D-B23B-5EBD-84B88ED269D4}"/>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E510A6AF-19EF-FB9B-F2DF-0038A35C8BC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D8CEA2AF-165D-8CCF-90D5-3FE766493890}"/>
              </a:ext>
            </a:extLst>
          </p:cNvPr>
          <p:cNvSpPr>
            <a:spLocks noGrp="1"/>
          </p:cNvSpPr>
          <p:nvPr>
            <p:ph idx="1"/>
          </p:nvPr>
        </p:nvSpPr>
        <p:spPr>
          <a:xfrm>
            <a:off x="3853308" y="1663744"/>
            <a:ext cx="8338672" cy="5194256"/>
          </a:xfrm>
        </p:spPr>
        <p:txBody>
          <a:bodyPr anchor="ctr">
            <a:normAutofit/>
          </a:bodyPr>
          <a:lstStyle/>
          <a:p>
            <a:pPr algn="just"/>
            <a:r>
              <a:rPr lang="en-US" dirty="0"/>
              <a:t>Decomposing a compact triply eclipsing hierarchical triple star system into its composite pairs using the Lomb-</a:t>
            </a:r>
            <a:r>
              <a:rPr lang="en-US" dirty="0" err="1"/>
              <a:t>Scargle</a:t>
            </a:r>
            <a:r>
              <a:rPr lang="en-US" dirty="0"/>
              <a:t> periodogram technique (a direct extension of classical Fourier analysis for unevenly sampled time series data in astronomy).</a:t>
            </a:r>
          </a:p>
          <a:p>
            <a:pPr algn="just"/>
            <a:r>
              <a:rPr lang="en-US" dirty="0"/>
              <a:t>We have used an artificially simulated system, a simulated system inspired from a real system </a:t>
            </a:r>
            <a:r>
              <a:rPr lang="en-IN" dirty="0"/>
              <a:t>EPIC 249432662</a:t>
            </a:r>
            <a:r>
              <a:rPr lang="en-US" dirty="0"/>
              <a:t>, and the real data of this system.</a:t>
            </a:r>
            <a:endParaRPr lang="en-IN" dirty="0"/>
          </a:p>
        </p:txBody>
      </p:sp>
      <p:sp>
        <p:nvSpPr>
          <p:cNvPr id="2" name="Title 1">
            <a:extLst>
              <a:ext uri="{FF2B5EF4-FFF2-40B4-BE49-F238E27FC236}">
                <a16:creationId xmlns:a16="http://schemas.microsoft.com/office/drawing/2014/main" id="{48BEB9D6-D2B1-A128-989B-C6F963B67079}"/>
              </a:ext>
            </a:extLst>
          </p:cNvPr>
          <p:cNvSpPr>
            <a:spLocks noGrp="1"/>
          </p:cNvSpPr>
          <p:nvPr>
            <p:ph type="title"/>
          </p:nvPr>
        </p:nvSpPr>
        <p:spPr>
          <a:xfrm>
            <a:off x="388401" y="388942"/>
            <a:ext cx="10515600" cy="1325563"/>
          </a:xfrm>
        </p:spPr>
        <p:txBody>
          <a:bodyPr>
            <a:normAutofit/>
          </a:bodyPr>
          <a:lstStyle/>
          <a:p>
            <a:r>
              <a:rPr lang="en-IN" dirty="0">
                <a:solidFill>
                  <a:srgbClr val="FFFFFF"/>
                </a:solidFill>
              </a:rPr>
              <a:t>Idea</a:t>
            </a:r>
          </a:p>
        </p:txBody>
      </p:sp>
    </p:spTree>
    <p:extLst>
      <p:ext uri="{BB962C8B-B14F-4D97-AF65-F5344CB8AC3E}">
        <p14:creationId xmlns:p14="http://schemas.microsoft.com/office/powerpoint/2010/main" val="24458934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F42241-5B69-23B1-7483-FD18AA966C23}"/>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276F3D66-2D21-767C-7743-72E0BB761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Hubble Refines Distance to Pleiades Star Cluster - NASA Science">
            <a:extLst>
              <a:ext uri="{FF2B5EF4-FFF2-40B4-BE49-F238E27FC236}">
                <a16:creationId xmlns:a16="http://schemas.microsoft.com/office/drawing/2014/main" id="{F1D1BC5D-309F-878D-5666-DDFB718543F2}"/>
              </a:ext>
            </a:extLst>
          </p:cNvPr>
          <p:cNvPicPr>
            <a:picLocks noChangeAspect="1" noChangeArrowheads="1"/>
          </p:cNvPicPr>
          <p:nvPr/>
        </p:nvPicPr>
        <p:blipFill>
          <a:blip r:embed="rId2" cstate="hqprint">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8D61C4A-3BFF-A356-74CE-48683E9E743F}"/>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D849CBBC-9A81-344B-2521-8A35FE1138C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2B1C01FF-CA9D-A6F4-29FB-C30D7E708814}"/>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7AC7A8-C8A6-BCB3-DEDF-04A8AC6C57B2}"/>
                  </a:ext>
                </a:extLst>
              </p:cNvPr>
              <p:cNvSpPr>
                <a:spLocks noGrp="1"/>
              </p:cNvSpPr>
              <p:nvPr>
                <p:ph idx="1"/>
              </p:nvPr>
            </p:nvSpPr>
            <p:spPr>
              <a:xfrm>
                <a:off x="3853309" y="1691966"/>
                <a:ext cx="7987834" cy="5151923"/>
              </a:xfrm>
            </p:spPr>
            <p:txBody>
              <a:bodyPr vert="horz" lIns="91440" tIns="45720" rIns="91440" bIns="45720" rtlCol="0" anchor="ctr">
                <a:normAutofit/>
              </a:bodyPr>
              <a:lstStyle/>
              <a:p>
                <a:pPr algn="just"/>
                <a:r>
                  <a:rPr lang="en-US" sz="2600" dirty="0">
                    <a:ea typeface="+mn-lt"/>
                    <a:cs typeface="+mn-lt"/>
                  </a:rPr>
                  <a:t>The DFT decomposes a time-series </a:t>
                </a:r>
                <a14:m>
                  <m:oMath xmlns:m="http://schemas.openxmlformats.org/officeDocument/2006/math">
                    <m:sSub>
                      <m:sSubPr>
                        <m:ctrlPr>
                          <a:rPr lang="en-US" sz="2600" i="1" dirty="0" smtClean="0">
                            <a:latin typeface="Cambria Math" panose="02040503050406030204" pitchFamily="18" charset="0"/>
                            <a:ea typeface="+mn-lt"/>
                            <a:cs typeface="+mn-lt"/>
                          </a:rPr>
                        </m:ctrlPr>
                      </m:sSubPr>
                      <m:e>
                        <m:r>
                          <a:rPr lang="en-US" sz="2600" i="1" dirty="0" err="1">
                            <a:latin typeface="Cambria Math" panose="02040503050406030204" pitchFamily="18" charset="0"/>
                            <a:ea typeface="+mn-lt"/>
                            <a:cs typeface="+mn-lt"/>
                          </a:rPr>
                          <m:t>𝑥</m:t>
                        </m:r>
                      </m:e>
                      <m:sub>
                        <m:r>
                          <a:rPr lang="en-US" sz="2600" i="1" dirty="0" err="1">
                            <a:latin typeface="Cambria Math" panose="02040503050406030204" pitchFamily="18" charset="0"/>
                            <a:ea typeface="+mn-lt"/>
                            <a:cs typeface="+mn-lt"/>
                          </a:rPr>
                          <m:t>𝑛</m:t>
                        </m:r>
                      </m:sub>
                    </m:sSub>
                  </m:oMath>
                </a14:m>
                <a:r>
                  <a:rPr lang="en-US" sz="2600" dirty="0">
                    <a:ea typeface="+mn-lt"/>
                    <a:cs typeface="+mn-lt"/>
                  </a:rPr>
                  <a:t> into its constituent sine and cosine waves.</a:t>
                </a:r>
              </a:p>
              <a:p>
                <a:pPr marL="0" indent="0" algn="just">
                  <a:buNone/>
                </a:pPr>
                <a14:m>
                  <m:oMathPara xmlns:m="http://schemas.openxmlformats.org/officeDocument/2006/math">
                    <m:oMathParaPr>
                      <m:jc m:val="centerGroup"/>
                    </m:oMathParaPr>
                    <m:oMath xmlns:m="http://schemas.openxmlformats.org/officeDocument/2006/math">
                      <m:r>
                        <a:rPr lang="en-US" sz="2600" i="1" dirty="0" smtClean="0">
                          <a:latin typeface="Cambria Math" panose="02040503050406030204" pitchFamily="18" charset="0"/>
                          <a:ea typeface="+mn-lt"/>
                          <a:cs typeface="+mn-lt"/>
                        </a:rPr>
                        <m:t>𝑋</m:t>
                      </m:r>
                      <m:d>
                        <m:dPr>
                          <m:ctrlPr>
                            <a:rPr lang="en-US" sz="2600" i="1" dirty="0" smtClean="0">
                              <a:latin typeface="Cambria Math" panose="02040503050406030204" pitchFamily="18" charset="0"/>
                              <a:ea typeface="+mn-lt"/>
                              <a:cs typeface="+mn-lt"/>
                            </a:rPr>
                          </m:ctrlPr>
                        </m:dPr>
                        <m:e>
                          <m:r>
                            <a:rPr lang="en-US" sz="2600" i="1" dirty="0" smtClean="0">
                              <a:latin typeface="Cambria Math" panose="02040503050406030204" pitchFamily="18" charset="0"/>
                              <a:ea typeface="+mn-lt"/>
                              <a:cs typeface="+mn-lt"/>
                            </a:rPr>
                            <m:t>𝜔</m:t>
                          </m:r>
                        </m:e>
                      </m:d>
                      <m:r>
                        <a:rPr lang="en-US" sz="2600" i="1" dirty="0" smtClean="0">
                          <a:latin typeface="Cambria Math" panose="02040503050406030204" pitchFamily="18" charset="0"/>
                          <a:ea typeface="+mn-lt"/>
                          <a:cs typeface="+mn-lt"/>
                        </a:rPr>
                        <m:t>=</m:t>
                      </m:r>
                      <m:nary>
                        <m:naryPr>
                          <m:chr m:val="∑"/>
                          <m:ctrlPr>
                            <a:rPr lang="en-US" sz="2600" i="1" dirty="0" smtClean="0">
                              <a:latin typeface="Cambria Math" panose="02040503050406030204" pitchFamily="18" charset="0"/>
                              <a:ea typeface="+mn-lt"/>
                              <a:cs typeface="+mn-lt"/>
                            </a:rPr>
                          </m:ctrlPr>
                        </m:naryPr>
                        <m:sub>
                          <m:r>
                            <a:rPr lang="en-US" sz="2600" i="1" dirty="0" smtClean="0">
                              <a:latin typeface="Cambria Math" panose="02040503050406030204" pitchFamily="18" charset="0"/>
                              <a:ea typeface="+mn-lt"/>
                              <a:cs typeface="+mn-lt"/>
                            </a:rPr>
                            <m:t>𝑛</m:t>
                          </m:r>
                          <m:r>
                            <a:rPr lang="en-US" sz="2600" i="1" dirty="0" smtClean="0">
                              <a:latin typeface="Cambria Math" panose="02040503050406030204" pitchFamily="18" charset="0"/>
                              <a:ea typeface="+mn-lt"/>
                              <a:cs typeface="+mn-lt"/>
                            </a:rPr>
                            <m:t>=1</m:t>
                          </m:r>
                        </m:sub>
                        <m:sup>
                          <m:r>
                            <a:rPr lang="en-US" sz="2600" i="1" dirty="0" smtClean="0">
                              <a:latin typeface="Cambria Math" panose="02040503050406030204" pitchFamily="18" charset="0"/>
                              <a:ea typeface="+mn-lt"/>
                              <a:cs typeface="+mn-lt"/>
                            </a:rPr>
                            <m:t>𝑁</m:t>
                          </m:r>
                        </m:sup>
                        <m:e>
                          <m:sSub>
                            <m:sSubPr>
                              <m:ctrlPr>
                                <a:rPr lang="en-US" sz="2600" i="1" dirty="0" err="1" smtClean="0">
                                  <a:latin typeface="Cambria Math" panose="02040503050406030204" pitchFamily="18" charset="0"/>
                                  <a:ea typeface="+mn-lt"/>
                                  <a:cs typeface="+mn-lt"/>
                                </a:rPr>
                              </m:ctrlPr>
                            </m:sSubPr>
                            <m:e>
                              <m:r>
                                <a:rPr lang="en-US" sz="2600" i="1" dirty="0" err="1">
                                  <a:latin typeface="Cambria Math" panose="02040503050406030204" pitchFamily="18" charset="0"/>
                                  <a:ea typeface="+mn-lt"/>
                                  <a:cs typeface="+mn-lt"/>
                                </a:rPr>
                                <m:t>𝑥</m:t>
                              </m:r>
                            </m:e>
                            <m:sub>
                              <m:r>
                                <a:rPr lang="en-US" sz="2600" i="1" dirty="0" err="1">
                                  <a:latin typeface="Cambria Math" panose="02040503050406030204" pitchFamily="18" charset="0"/>
                                  <a:ea typeface="+mn-lt"/>
                                  <a:cs typeface="+mn-lt"/>
                                </a:rPr>
                                <m:t>𝑛</m:t>
                              </m:r>
                            </m:sub>
                          </m:sSub>
                          <m:sSup>
                            <m:sSupPr>
                              <m:ctrlPr>
                                <a:rPr lang="en-US" sz="2600" i="1" dirty="0">
                                  <a:latin typeface="Cambria Math" panose="02040503050406030204" pitchFamily="18" charset="0"/>
                                  <a:ea typeface="+mn-lt"/>
                                  <a:cs typeface="+mn-lt"/>
                                </a:rPr>
                              </m:ctrlPr>
                            </m:sSupPr>
                            <m:e>
                              <m:r>
                                <a:rPr lang="en-US" sz="2600" i="1" dirty="0">
                                  <a:latin typeface="Cambria Math" panose="02040503050406030204" pitchFamily="18" charset="0"/>
                                  <a:ea typeface="+mn-lt"/>
                                  <a:cs typeface="+mn-lt"/>
                                </a:rPr>
                                <m:t>𝑒</m:t>
                              </m:r>
                            </m:e>
                            <m:sup>
                              <m:r>
                                <a:rPr lang="en-US" sz="2600" i="1" dirty="0">
                                  <a:latin typeface="Cambria Math" panose="02040503050406030204" pitchFamily="18" charset="0"/>
                                  <a:ea typeface="+mn-lt"/>
                                  <a:cs typeface="+mn-lt"/>
                                </a:rPr>
                                <m:t>−</m:t>
                              </m:r>
                              <m:r>
                                <a:rPr lang="en-US" sz="2600" i="1" dirty="0" err="1">
                                  <a:latin typeface="Cambria Math" panose="02040503050406030204" pitchFamily="18" charset="0"/>
                                  <a:ea typeface="+mn-lt"/>
                                  <a:cs typeface="+mn-lt"/>
                                </a:rPr>
                                <m:t>𝑖</m:t>
                              </m:r>
                              <m:r>
                                <a:rPr lang="en-US" sz="2600" i="1" dirty="0">
                                  <a:latin typeface="Cambria Math" panose="02040503050406030204" pitchFamily="18" charset="0"/>
                                  <a:ea typeface="+mn-lt"/>
                                  <a:cs typeface="+mn-lt"/>
                                </a:rPr>
                                <m:t>𝜔</m:t>
                              </m:r>
                              <m:sSub>
                                <m:sSubPr>
                                  <m:ctrlPr>
                                    <a:rPr lang="en-US" sz="2600" i="1" dirty="0" err="1">
                                      <a:latin typeface="Cambria Math" panose="02040503050406030204" pitchFamily="18" charset="0"/>
                                      <a:ea typeface="+mn-lt"/>
                                      <a:cs typeface="+mn-lt"/>
                                    </a:rPr>
                                  </m:ctrlPr>
                                </m:sSubPr>
                                <m:e>
                                  <m:r>
                                    <a:rPr lang="en-US" sz="2600" i="1" dirty="0" err="1">
                                      <a:latin typeface="Cambria Math" panose="02040503050406030204" pitchFamily="18" charset="0"/>
                                      <a:ea typeface="+mn-lt"/>
                                      <a:cs typeface="+mn-lt"/>
                                    </a:rPr>
                                    <m:t>𝑡</m:t>
                                  </m:r>
                                </m:e>
                                <m:sub>
                                  <m:r>
                                    <a:rPr lang="en-US" sz="2600" i="1" dirty="0" err="1">
                                      <a:latin typeface="Cambria Math" panose="02040503050406030204" pitchFamily="18" charset="0"/>
                                      <a:ea typeface="+mn-lt"/>
                                      <a:cs typeface="+mn-lt"/>
                                    </a:rPr>
                                    <m:t>𝑛</m:t>
                                  </m:r>
                                </m:sub>
                              </m:sSub>
                            </m:sup>
                          </m:sSup>
                        </m:e>
                      </m:nary>
                      <m:r>
                        <a:rPr lang="en-US" sz="2600" i="1" dirty="0">
                          <a:latin typeface="Cambria Math" panose="02040503050406030204" pitchFamily="18" charset="0"/>
                          <a:ea typeface="+mn-lt"/>
                          <a:cs typeface="+mn-lt"/>
                        </a:rPr>
                        <m:t>=</m:t>
                      </m:r>
                      <m:nary>
                        <m:naryPr>
                          <m:chr m:val="∑"/>
                          <m:ctrlPr>
                            <a:rPr lang="en-US" sz="2600" i="1" dirty="0">
                              <a:latin typeface="Cambria Math" panose="02040503050406030204" pitchFamily="18" charset="0"/>
                              <a:ea typeface="+mn-lt"/>
                              <a:cs typeface="+mn-lt"/>
                            </a:rPr>
                          </m:ctrlPr>
                        </m:naryPr>
                        <m:sub>
                          <m:r>
                            <a:rPr lang="en-US" sz="2600" i="1" dirty="0">
                              <a:latin typeface="Cambria Math" panose="02040503050406030204" pitchFamily="18" charset="0"/>
                              <a:ea typeface="+mn-lt"/>
                              <a:cs typeface="+mn-lt"/>
                            </a:rPr>
                            <m:t>𝑛</m:t>
                          </m:r>
                          <m:r>
                            <a:rPr lang="en-US" sz="2600" i="1" dirty="0">
                              <a:latin typeface="Cambria Math" panose="02040503050406030204" pitchFamily="18" charset="0"/>
                              <a:ea typeface="+mn-lt"/>
                              <a:cs typeface="+mn-lt"/>
                            </a:rPr>
                            <m:t>=1</m:t>
                          </m:r>
                        </m:sub>
                        <m:sup>
                          <m:r>
                            <a:rPr lang="en-US" sz="2600" i="1" dirty="0">
                              <a:latin typeface="Cambria Math" panose="02040503050406030204" pitchFamily="18" charset="0"/>
                              <a:ea typeface="+mn-lt"/>
                              <a:cs typeface="+mn-lt"/>
                            </a:rPr>
                            <m:t>𝑁</m:t>
                          </m:r>
                        </m:sup>
                        <m:e>
                          <m:sSub>
                            <m:sSubPr>
                              <m:ctrlPr>
                                <a:rPr lang="en-US" sz="2600" i="1" dirty="0" err="1">
                                  <a:latin typeface="Cambria Math" panose="02040503050406030204" pitchFamily="18" charset="0"/>
                                  <a:ea typeface="+mn-lt"/>
                                  <a:cs typeface="+mn-lt"/>
                                </a:rPr>
                              </m:ctrlPr>
                            </m:sSubPr>
                            <m:e>
                              <m:r>
                                <a:rPr lang="en-US" sz="2600" i="1" dirty="0" err="1">
                                  <a:latin typeface="Cambria Math" panose="02040503050406030204" pitchFamily="18" charset="0"/>
                                  <a:ea typeface="+mn-lt"/>
                                  <a:cs typeface="+mn-lt"/>
                                </a:rPr>
                                <m:t>𝑥</m:t>
                              </m:r>
                            </m:e>
                            <m:sub>
                              <m:r>
                                <a:rPr lang="en-US" sz="2600" i="1" dirty="0" err="1">
                                  <a:latin typeface="Cambria Math" panose="02040503050406030204" pitchFamily="18" charset="0"/>
                                  <a:ea typeface="+mn-lt"/>
                                  <a:cs typeface="+mn-lt"/>
                                </a:rPr>
                                <m:t>𝑛</m:t>
                              </m:r>
                            </m:sub>
                          </m:sSub>
                          <m:d>
                            <m:dPr>
                              <m:begChr m:val="["/>
                              <m:endChr m:val="]"/>
                              <m:ctrlPr>
                                <a:rPr lang="en-US" sz="2600" i="1" dirty="0">
                                  <a:latin typeface="Cambria Math" panose="02040503050406030204" pitchFamily="18" charset="0"/>
                                  <a:ea typeface="+mn-lt"/>
                                  <a:cs typeface="+mn-lt"/>
                                </a:rPr>
                              </m:ctrlPr>
                            </m:dPr>
                            <m:e>
                              <m:func>
                                <m:funcPr>
                                  <m:ctrlPr>
                                    <a:rPr lang="en-US" sz="2600" i="1" dirty="0">
                                      <a:latin typeface="Cambria Math" panose="02040503050406030204" pitchFamily="18" charset="0"/>
                                      <a:ea typeface="+mn-lt"/>
                                      <a:cs typeface="+mn-lt"/>
                                    </a:rPr>
                                  </m:ctrlPr>
                                </m:funcPr>
                                <m:fName>
                                  <m:r>
                                    <m:rPr>
                                      <m:sty m:val="p"/>
                                    </m:rPr>
                                    <a:rPr lang="en-US" sz="2600" i="0" dirty="0">
                                      <a:latin typeface="Cambria Math" panose="02040503050406030204" pitchFamily="18" charset="0"/>
                                      <a:ea typeface="+mn-lt"/>
                                      <a:cs typeface="+mn-lt"/>
                                    </a:rPr>
                                    <m:t>cos</m:t>
                                  </m:r>
                                </m:fName>
                                <m:e>
                                  <m:d>
                                    <m:dPr>
                                      <m:ctrlPr>
                                        <a:rPr lang="en-US" sz="2600" i="1" dirty="0">
                                          <a:latin typeface="Cambria Math" panose="02040503050406030204" pitchFamily="18" charset="0"/>
                                          <a:ea typeface="+mn-lt"/>
                                          <a:cs typeface="+mn-lt"/>
                                        </a:rPr>
                                      </m:ctrlPr>
                                    </m:dPr>
                                    <m:e>
                                      <m:r>
                                        <a:rPr lang="en-US" sz="2600" i="1" dirty="0">
                                          <a:latin typeface="Cambria Math" panose="02040503050406030204" pitchFamily="18" charset="0"/>
                                          <a:ea typeface="+mn-lt"/>
                                          <a:cs typeface="+mn-lt"/>
                                        </a:rPr>
                                        <m:t>𝜔</m:t>
                                      </m:r>
                                      <m:sSub>
                                        <m:sSubPr>
                                          <m:ctrlPr>
                                            <a:rPr lang="en-US" sz="2600" i="1" dirty="0" err="1">
                                              <a:latin typeface="Cambria Math" panose="02040503050406030204" pitchFamily="18" charset="0"/>
                                              <a:ea typeface="+mn-lt"/>
                                              <a:cs typeface="+mn-lt"/>
                                            </a:rPr>
                                          </m:ctrlPr>
                                        </m:sSubPr>
                                        <m:e>
                                          <m:r>
                                            <a:rPr lang="en-US" sz="2600" i="1" dirty="0" err="1">
                                              <a:latin typeface="Cambria Math" panose="02040503050406030204" pitchFamily="18" charset="0"/>
                                              <a:ea typeface="+mn-lt"/>
                                              <a:cs typeface="+mn-lt"/>
                                            </a:rPr>
                                            <m:t>𝑡</m:t>
                                          </m:r>
                                        </m:e>
                                        <m:sub>
                                          <m:r>
                                            <a:rPr lang="en-US" sz="2600" i="1" dirty="0" err="1">
                                              <a:latin typeface="Cambria Math" panose="02040503050406030204" pitchFamily="18" charset="0"/>
                                              <a:ea typeface="+mn-lt"/>
                                              <a:cs typeface="+mn-lt"/>
                                            </a:rPr>
                                            <m:t>𝑛</m:t>
                                          </m:r>
                                        </m:sub>
                                      </m:sSub>
                                    </m:e>
                                  </m:d>
                                </m:e>
                              </m:func>
                              <m:r>
                                <a:rPr lang="en-US" sz="2600" i="1" dirty="0">
                                  <a:latin typeface="Cambria Math" panose="02040503050406030204" pitchFamily="18" charset="0"/>
                                  <a:ea typeface="+mn-lt"/>
                                  <a:cs typeface="+mn-lt"/>
                                </a:rPr>
                                <m:t>−</m:t>
                              </m:r>
                              <m:r>
                                <a:rPr lang="en-US" sz="2600" i="1" dirty="0" err="1">
                                  <a:latin typeface="Cambria Math" panose="02040503050406030204" pitchFamily="18" charset="0"/>
                                  <a:ea typeface="+mn-lt"/>
                                  <a:cs typeface="+mn-lt"/>
                                </a:rPr>
                                <m:t>𝑖</m:t>
                              </m:r>
                              <m:func>
                                <m:funcPr>
                                  <m:ctrlPr>
                                    <a:rPr lang="en-US" sz="2600" i="1" dirty="0">
                                      <a:latin typeface="Cambria Math" panose="02040503050406030204" pitchFamily="18" charset="0"/>
                                      <a:ea typeface="+mn-lt"/>
                                      <a:cs typeface="+mn-lt"/>
                                    </a:rPr>
                                  </m:ctrlPr>
                                </m:funcPr>
                                <m:fName>
                                  <m:r>
                                    <m:rPr>
                                      <m:sty m:val="p"/>
                                    </m:rPr>
                                    <a:rPr lang="en-US" sz="2600" i="0" dirty="0">
                                      <a:latin typeface="Cambria Math" panose="02040503050406030204" pitchFamily="18" charset="0"/>
                                      <a:ea typeface="+mn-lt"/>
                                      <a:cs typeface="+mn-lt"/>
                                    </a:rPr>
                                    <m:t>sin</m:t>
                                  </m:r>
                                </m:fName>
                                <m:e>
                                  <m:d>
                                    <m:dPr>
                                      <m:ctrlPr>
                                        <a:rPr lang="en-US" sz="2600" i="1" dirty="0">
                                          <a:latin typeface="Cambria Math" panose="02040503050406030204" pitchFamily="18" charset="0"/>
                                          <a:ea typeface="+mn-lt"/>
                                          <a:cs typeface="+mn-lt"/>
                                        </a:rPr>
                                      </m:ctrlPr>
                                    </m:dPr>
                                    <m:e>
                                      <m:r>
                                        <a:rPr lang="en-US" sz="2600" i="1" dirty="0">
                                          <a:latin typeface="Cambria Math" panose="02040503050406030204" pitchFamily="18" charset="0"/>
                                          <a:ea typeface="+mn-lt"/>
                                          <a:cs typeface="+mn-lt"/>
                                        </a:rPr>
                                        <m:t>𝜔</m:t>
                                      </m:r>
                                      <m:sSub>
                                        <m:sSubPr>
                                          <m:ctrlPr>
                                            <a:rPr lang="en-US" sz="2600" i="1" dirty="0" err="1">
                                              <a:latin typeface="Cambria Math" panose="02040503050406030204" pitchFamily="18" charset="0"/>
                                              <a:ea typeface="+mn-lt"/>
                                              <a:cs typeface="+mn-lt"/>
                                            </a:rPr>
                                          </m:ctrlPr>
                                        </m:sSubPr>
                                        <m:e>
                                          <m:r>
                                            <a:rPr lang="en-US" sz="2600" i="1" dirty="0" err="1">
                                              <a:latin typeface="Cambria Math" panose="02040503050406030204" pitchFamily="18" charset="0"/>
                                              <a:ea typeface="+mn-lt"/>
                                              <a:cs typeface="+mn-lt"/>
                                            </a:rPr>
                                            <m:t>𝑡</m:t>
                                          </m:r>
                                        </m:e>
                                        <m:sub>
                                          <m:r>
                                            <a:rPr lang="en-US" sz="2600" i="1" dirty="0" err="1">
                                              <a:latin typeface="Cambria Math" panose="02040503050406030204" pitchFamily="18" charset="0"/>
                                              <a:ea typeface="+mn-lt"/>
                                              <a:cs typeface="+mn-lt"/>
                                            </a:rPr>
                                            <m:t>𝑛</m:t>
                                          </m:r>
                                        </m:sub>
                                      </m:sSub>
                                    </m:e>
                                  </m:d>
                                </m:e>
                              </m:func>
                            </m:e>
                          </m:d>
                        </m:e>
                      </m:nary>
                    </m:oMath>
                  </m:oMathPara>
                </a14:m>
                <a:endParaRPr lang="en-US" sz="2600" dirty="0"/>
              </a:p>
              <a:p>
                <a:pPr algn="just"/>
                <a:r>
                  <a:rPr lang="en-US" sz="2600" dirty="0">
                    <a:ea typeface="+mn-lt"/>
                    <a:cs typeface="+mn-lt"/>
                  </a:rPr>
                  <a:t>The power (or intensity) at a frequency </a:t>
                </a:r>
                <a14:m>
                  <m:oMath xmlns:m="http://schemas.openxmlformats.org/officeDocument/2006/math">
                    <m:r>
                      <a:rPr lang="en-US" sz="2600" i="1" dirty="0" smtClean="0">
                        <a:latin typeface="Cambria Math" panose="02040503050406030204" pitchFamily="18" charset="0"/>
                        <a:ea typeface="+mn-lt"/>
                        <a:cs typeface="+mn-lt"/>
                      </a:rPr>
                      <m:t>𝜔</m:t>
                    </m:r>
                  </m:oMath>
                </a14:m>
                <a:r>
                  <a:rPr lang="en-US" sz="2600" dirty="0">
                    <a:ea typeface="+mn-lt"/>
                    <a:cs typeface="+mn-lt"/>
                  </a:rPr>
                  <a:t> is proportional to the magnitude squared of the DFT coefficients: </a:t>
                </a:r>
                <a14:m>
                  <m:oMath xmlns:m="http://schemas.openxmlformats.org/officeDocument/2006/math">
                    <m:sSub>
                      <m:sSubPr>
                        <m:ctrlPr>
                          <a:rPr lang="en-US" sz="2600" i="1" dirty="0" smtClean="0">
                            <a:latin typeface="Cambria Math" panose="02040503050406030204" pitchFamily="18" charset="0"/>
                            <a:ea typeface="+mn-lt"/>
                            <a:cs typeface="+mn-lt"/>
                          </a:rPr>
                        </m:ctrlPr>
                      </m:sSubPr>
                      <m:e>
                        <m:r>
                          <a:rPr lang="en-US" sz="2600" i="1" dirty="0">
                            <a:latin typeface="Cambria Math" panose="02040503050406030204" pitchFamily="18" charset="0"/>
                            <a:ea typeface="+mn-lt"/>
                            <a:cs typeface="+mn-lt"/>
                          </a:rPr>
                          <m:t>𝑃</m:t>
                        </m:r>
                      </m:e>
                      <m:sub>
                        <m:r>
                          <a:rPr lang="en-US" sz="2600" i="1" dirty="0">
                            <a:latin typeface="Cambria Math" panose="02040503050406030204" pitchFamily="18" charset="0"/>
                            <a:ea typeface="+mn-lt"/>
                            <a:cs typeface="+mn-lt"/>
                          </a:rPr>
                          <m:t>𝐷𝐹𝑇</m:t>
                        </m:r>
                      </m:sub>
                    </m:sSub>
                    <m:d>
                      <m:dPr>
                        <m:ctrlPr>
                          <a:rPr lang="en-US" sz="2600" i="1" dirty="0">
                            <a:latin typeface="Cambria Math" panose="02040503050406030204" pitchFamily="18" charset="0"/>
                            <a:ea typeface="+mn-lt"/>
                            <a:cs typeface="+mn-lt"/>
                          </a:rPr>
                        </m:ctrlPr>
                      </m:dPr>
                      <m:e>
                        <m:r>
                          <a:rPr lang="en-US" sz="2600" i="1" dirty="0">
                            <a:latin typeface="Cambria Math" panose="02040503050406030204" pitchFamily="18" charset="0"/>
                            <a:ea typeface="+mn-lt"/>
                            <a:cs typeface="+mn-lt"/>
                          </a:rPr>
                          <m:t>𝜔</m:t>
                        </m:r>
                      </m:e>
                    </m:d>
                    <m:r>
                      <a:rPr lang="en-US" sz="2600" i="1" dirty="0">
                        <a:latin typeface="Cambria Math" panose="02040503050406030204" pitchFamily="18" charset="0"/>
                        <a:ea typeface="+mn-lt"/>
                        <a:cs typeface="+mn-lt"/>
                      </a:rPr>
                      <m:t>∝</m:t>
                    </m:r>
                    <m:sSup>
                      <m:sSupPr>
                        <m:ctrlPr>
                          <a:rPr lang="en-US" sz="2600" i="1" dirty="0">
                            <a:latin typeface="Cambria Math" panose="02040503050406030204" pitchFamily="18" charset="0"/>
                            <a:ea typeface="+mn-lt"/>
                            <a:cs typeface="+mn-lt"/>
                          </a:rPr>
                        </m:ctrlPr>
                      </m:sSupPr>
                      <m:e>
                        <m:d>
                          <m:dPr>
                            <m:begChr m:val="|"/>
                            <m:endChr m:val="|"/>
                            <m:ctrlPr>
                              <a:rPr lang="en-US" sz="2600" i="1" dirty="0">
                                <a:latin typeface="Cambria Math" panose="02040503050406030204" pitchFamily="18" charset="0"/>
                                <a:ea typeface="+mn-lt"/>
                                <a:cs typeface="+mn-lt"/>
                              </a:rPr>
                            </m:ctrlPr>
                          </m:dPr>
                          <m:e>
                            <m:r>
                              <a:rPr lang="en-US" sz="2600" i="1" dirty="0">
                                <a:latin typeface="Cambria Math" panose="02040503050406030204" pitchFamily="18" charset="0"/>
                                <a:ea typeface="+mn-lt"/>
                                <a:cs typeface="+mn-lt"/>
                              </a:rPr>
                              <m:t>𝑋</m:t>
                            </m:r>
                            <m:d>
                              <m:dPr>
                                <m:ctrlPr>
                                  <a:rPr lang="en-US" sz="2600" i="1" dirty="0">
                                    <a:latin typeface="Cambria Math" panose="02040503050406030204" pitchFamily="18" charset="0"/>
                                    <a:ea typeface="+mn-lt"/>
                                    <a:cs typeface="+mn-lt"/>
                                  </a:rPr>
                                </m:ctrlPr>
                              </m:dPr>
                              <m:e>
                                <m:r>
                                  <a:rPr lang="en-US" sz="2600" i="1" dirty="0">
                                    <a:latin typeface="Cambria Math" panose="02040503050406030204" pitchFamily="18" charset="0"/>
                                    <a:ea typeface="+mn-lt"/>
                                    <a:cs typeface="+mn-lt"/>
                                  </a:rPr>
                                  <m:t>𝜔</m:t>
                                </m:r>
                              </m:e>
                            </m:d>
                          </m:e>
                        </m:d>
                      </m:e>
                      <m:sup>
                        <m:r>
                          <a:rPr lang="en-US" sz="2600" i="1" dirty="0">
                            <a:latin typeface="Cambria Math" panose="02040503050406030204" pitchFamily="18" charset="0"/>
                            <a:ea typeface="+mn-lt"/>
                            <a:cs typeface="+mn-lt"/>
                          </a:rPr>
                          <m:t>2</m:t>
                        </m:r>
                      </m:sup>
                    </m:sSup>
                  </m:oMath>
                </a14:m>
                <a:endParaRPr lang="en-US" sz="2600" dirty="0"/>
              </a:p>
              <a:p>
                <a:pPr algn="just"/>
                <a:r>
                  <a:rPr lang="en-US" sz="2600" b="1" dirty="0">
                    <a:ea typeface="+mn-lt"/>
                    <a:cs typeface="+mn-lt"/>
                  </a:rPr>
                  <a:t>Critical Assumption</a:t>
                </a:r>
                <a:r>
                  <a:rPr lang="en-US" sz="2600" dirty="0">
                    <a:ea typeface="+mn-lt"/>
                    <a:cs typeface="+mn-lt"/>
                  </a:rPr>
                  <a:t>: The data points </a:t>
                </a:r>
                <a14:m>
                  <m:oMath xmlns:m="http://schemas.openxmlformats.org/officeDocument/2006/math">
                    <m:sSub>
                      <m:sSubPr>
                        <m:ctrlPr>
                          <a:rPr lang="en-US" sz="2600" i="1" dirty="0" smtClean="0">
                            <a:latin typeface="Cambria Math" panose="02040503050406030204" pitchFamily="18" charset="0"/>
                            <a:ea typeface="+mn-lt"/>
                            <a:cs typeface="+mn-lt"/>
                          </a:rPr>
                        </m:ctrlPr>
                      </m:sSubPr>
                      <m:e>
                        <m:r>
                          <a:rPr lang="en-US" sz="2600" i="1" dirty="0" err="1">
                            <a:latin typeface="Cambria Math" panose="02040503050406030204" pitchFamily="18" charset="0"/>
                            <a:ea typeface="+mn-lt"/>
                            <a:cs typeface="+mn-lt"/>
                          </a:rPr>
                          <m:t>𝑥</m:t>
                        </m:r>
                      </m:e>
                      <m:sub>
                        <m:r>
                          <a:rPr lang="en-US" sz="2600" i="1" dirty="0" err="1">
                            <a:latin typeface="Cambria Math" panose="02040503050406030204" pitchFamily="18" charset="0"/>
                            <a:ea typeface="+mn-lt"/>
                            <a:cs typeface="+mn-lt"/>
                          </a:rPr>
                          <m:t>𝑛</m:t>
                        </m:r>
                      </m:sub>
                    </m:sSub>
                  </m:oMath>
                </a14:m>
                <a:r>
                  <a:rPr lang="en-US" sz="2600" dirty="0">
                    <a:ea typeface="+mn-lt"/>
                    <a:cs typeface="+mn-lt"/>
                  </a:rPr>
                  <a:t> must be collected at uniformly spaced times </a:t>
                </a:r>
                <a14:m>
                  <m:oMath xmlns:m="http://schemas.openxmlformats.org/officeDocument/2006/math">
                    <m:sSub>
                      <m:sSubPr>
                        <m:ctrlPr>
                          <a:rPr lang="en-US" sz="2600" i="1" dirty="0" smtClean="0">
                            <a:latin typeface="Cambria Math" panose="02040503050406030204" pitchFamily="18" charset="0"/>
                            <a:ea typeface="+mn-lt"/>
                            <a:cs typeface="+mn-lt"/>
                          </a:rPr>
                        </m:ctrlPr>
                      </m:sSubPr>
                      <m:e>
                        <m:r>
                          <a:rPr lang="en-US" sz="2600" i="1" dirty="0" err="1">
                            <a:latin typeface="Cambria Math" panose="02040503050406030204" pitchFamily="18" charset="0"/>
                            <a:ea typeface="+mn-lt"/>
                            <a:cs typeface="+mn-lt"/>
                          </a:rPr>
                          <m:t>𝑡</m:t>
                        </m:r>
                      </m:e>
                      <m:sub>
                        <m:r>
                          <a:rPr lang="en-US" sz="2600" i="1" dirty="0" err="1">
                            <a:latin typeface="Cambria Math" panose="02040503050406030204" pitchFamily="18" charset="0"/>
                            <a:ea typeface="+mn-lt"/>
                            <a:cs typeface="+mn-lt"/>
                          </a:rPr>
                          <m:t>𝑛</m:t>
                        </m:r>
                      </m:sub>
                    </m:sSub>
                  </m:oMath>
                </a14:m>
                <a:r>
                  <a:rPr lang="en-US" sz="2600" dirty="0">
                    <a:ea typeface="+mn-lt"/>
                    <a:cs typeface="+mn-lt"/>
                  </a:rPr>
                  <a:t>.</a:t>
                </a:r>
                <a:endParaRPr lang="en-US" dirty="0"/>
              </a:p>
            </p:txBody>
          </p:sp>
        </mc:Choice>
        <mc:Fallback xmlns="">
          <p:sp>
            <p:nvSpPr>
              <p:cNvPr id="3" name="Content Placeholder 2">
                <a:extLst>
                  <a:ext uri="{FF2B5EF4-FFF2-40B4-BE49-F238E27FC236}">
                    <a16:creationId xmlns:a16="http://schemas.microsoft.com/office/drawing/2014/main" id="{DA7AC7A8-C8A6-BCB3-DEDF-04A8AC6C57B2}"/>
                  </a:ext>
                </a:extLst>
              </p:cNvPr>
              <p:cNvSpPr>
                <a:spLocks noGrp="1" noRot="1" noChangeAspect="1" noMove="1" noResize="1" noEditPoints="1" noAdjustHandles="1" noChangeArrowheads="1" noChangeShapeType="1" noTextEdit="1"/>
              </p:cNvSpPr>
              <p:nvPr>
                <p:ph idx="1"/>
              </p:nvPr>
            </p:nvSpPr>
            <p:spPr>
              <a:xfrm>
                <a:off x="3853309" y="1691966"/>
                <a:ext cx="7987834" cy="5151923"/>
              </a:xfrm>
              <a:blipFill>
                <a:blip r:embed="rId5"/>
                <a:stretch>
                  <a:fillRect l="-1145" r="-1374"/>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A4309E72-AB17-952C-5C1D-31D8B8E391F0}"/>
              </a:ext>
            </a:extLst>
          </p:cNvPr>
          <p:cNvSpPr>
            <a:spLocks noGrp="1"/>
          </p:cNvSpPr>
          <p:nvPr>
            <p:ph type="title"/>
          </p:nvPr>
        </p:nvSpPr>
        <p:spPr>
          <a:xfrm>
            <a:off x="350857" y="627341"/>
            <a:ext cx="10515600" cy="1325563"/>
          </a:xfrm>
        </p:spPr>
        <p:txBody>
          <a:bodyPr>
            <a:normAutofit/>
          </a:bodyPr>
          <a:lstStyle/>
          <a:p>
            <a:r>
              <a:rPr lang="en-IN" dirty="0"/>
              <a:t>Why not Fourier?</a:t>
            </a:r>
            <a:endParaRPr lang="en-US" dirty="0"/>
          </a:p>
          <a:p>
            <a:endParaRPr lang="en-IN" dirty="0">
              <a:solidFill>
                <a:srgbClr val="FFFFFF"/>
              </a:solidFill>
            </a:endParaRPr>
          </a:p>
        </p:txBody>
      </p:sp>
    </p:spTree>
    <p:extLst>
      <p:ext uri="{BB962C8B-B14F-4D97-AF65-F5344CB8AC3E}">
        <p14:creationId xmlns:p14="http://schemas.microsoft.com/office/powerpoint/2010/main" val="160388946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EDBD26-4684-9785-BB13-15FD0260585D}"/>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C1448493-AEEE-B8F5-5ED1-0FF74A510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Hubble Refines Distance to Pleiades Star Cluster - NASA Science">
            <a:extLst>
              <a:ext uri="{FF2B5EF4-FFF2-40B4-BE49-F238E27FC236}">
                <a16:creationId xmlns:a16="http://schemas.microsoft.com/office/drawing/2014/main" id="{7B878A46-7560-EEE0-3CA6-4856151F7D32}"/>
              </a:ext>
            </a:extLst>
          </p:cNvPr>
          <p:cNvPicPr>
            <a:picLocks noChangeAspect="1" noChangeArrowheads="1"/>
          </p:cNvPicPr>
          <p:nvPr/>
        </p:nvPicPr>
        <p:blipFill>
          <a:blip r:embed="rId2" cstate="hqprint">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D2618CD-E134-B3FF-4181-95BB569E15A9}"/>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3D39CDEB-34E8-C1AA-E8FA-5015426A6668}"/>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459A5811-C3AB-FC8F-230F-D86307092464}"/>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F6D08502-842C-8273-803A-9F57D08CD6A8}"/>
              </a:ext>
            </a:extLst>
          </p:cNvPr>
          <p:cNvSpPr>
            <a:spLocks noGrp="1"/>
          </p:cNvSpPr>
          <p:nvPr>
            <p:ph idx="1"/>
          </p:nvPr>
        </p:nvSpPr>
        <p:spPr>
          <a:xfrm>
            <a:off x="3853308" y="1688727"/>
            <a:ext cx="7988902" cy="5156782"/>
          </a:xfrm>
        </p:spPr>
        <p:txBody>
          <a:bodyPr vert="horz" lIns="91440" tIns="45720" rIns="91440" bIns="45720" rtlCol="0" anchor="ctr">
            <a:normAutofit/>
          </a:bodyPr>
          <a:lstStyle/>
          <a:p>
            <a:pPr algn="just"/>
            <a:r>
              <a:rPr lang="en-US" dirty="0">
                <a:ea typeface="+mn-lt"/>
                <a:cs typeface="+mn-lt"/>
              </a:rPr>
              <a:t>The spectral window itself contains many arbitrary peaks related to the spacing of the gaps. When the true signal's spectrum is convolved with this spectral window, these spurious peaks are transferred, creating aliasing.</a:t>
            </a:r>
            <a:endParaRPr lang="en-US" dirty="0"/>
          </a:p>
          <a:p>
            <a:pPr algn="just"/>
            <a:r>
              <a:rPr lang="en-US" dirty="0">
                <a:ea typeface="+mn-lt"/>
                <a:cs typeface="+mn-lt"/>
              </a:rPr>
              <a:t>The complex shape of the spectral window smears the power from the true frequency across nearby frequencies, resulting in low, wide peaks (power leakage).</a:t>
            </a:r>
            <a:endParaRPr lang="en-US" dirty="0"/>
          </a:p>
        </p:txBody>
      </p:sp>
      <p:sp>
        <p:nvSpPr>
          <p:cNvPr id="2" name="Title 1">
            <a:extLst>
              <a:ext uri="{FF2B5EF4-FFF2-40B4-BE49-F238E27FC236}">
                <a16:creationId xmlns:a16="http://schemas.microsoft.com/office/drawing/2014/main" id="{565623E5-A384-1ED5-B7BB-E62B99CFADC5}"/>
              </a:ext>
            </a:extLst>
          </p:cNvPr>
          <p:cNvSpPr>
            <a:spLocks noGrp="1"/>
          </p:cNvSpPr>
          <p:nvPr>
            <p:ph type="title"/>
          </p:nvPr>
        </p:nvSpPr>
        <p:spPr>
          <a:xfrm>
            <a:off x="349790" y="625721"/>
            <a:ext cx="10515600" cy="1325563"/>
          </a:xfrm>
        </p:spPr>
        <p:txBody>
          <a:bodyPr>
            <a:normAutofit/>
          </a:bodyPr>
          <a:lstStyle/>
          <a:p>
            <a:r>
              <a:rPr lang="en-IN" dirty="0">
                <a:ea typeface="+mj-lt"/>
                <a:cs typeface="+mj-lt"/>
              </a:rPr>
              <a:t>Why not Fourier?</a:t>
            </a:r>
            <a:endParaRPr lang="en-US" dirty="0"/>
          </a:p>
          <a:p>
            <a:endParaRPr lang="en-IN" dirty="0"/>
          </a:p>
        </p:txBody>
      </p:sp>
    </p:spTree>
    <p:extLst>
      <p:ext uri="{BB962C8B-B14F-4D97-AF65-F5344CB8AC3E}">
        <p14:creationId xmlns:p14="http://schemas.microsoft.com/office/powerpoint/2010/main" val="155681194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534908-781C-8D6D-2839-770FDBF4BB7C}"/>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A1009A35-BB06-FA19-F00E-809EE439F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9A016614-D3AF-5763-FBD2-A946302AC680}"/>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B66640-CE76-412A-8FCD-78BDF0D437B9}"/>
              </a:ext>
            </a:extLst>
          </p:cNvPr>
          <p:cNvSpPr>
            <a:spLocks noGrp="1"/>
          </p:cNvSpPr>
          <p:nvPr>
            <p:ph type="title"/>
          </p:nvPr>
        </p:nvSpPr>
        <p:spPr>
          <a:xfrm>
            <a:off x="0" y="633199"/>
            <a:ext cx="12191980" cy="1325563"/>
          </a:xfrm>
        </p:spPr>
        <p:txBody>
          <a:bodyPr anchor="ctr">
            <a:normAutofit/>
          </a:bodyPr>
          <a:lstStyle/>
          <a:p>
            <a:pPr algn="ctr"/>
            <a:r>
              <a:rPr lang="en-IN" dirty="0">
                <a:solidFill>
                  <a:srgbClr val="FFFFFF"/>
                </a:solidFill>
              </a:rPr>
              <a:t>Applying Fourier Transform on the Complete Data of EPIC </a:t>
            </a:r>
            <a:r>
              <a:rPr lang="en-IN" dirty="0"/>
              <a:t>249432662</a:t>
            </a:r>
            <a:endParaRPr lang="en-IN" dirty="0">
              <a:solidFill>
                <a:srgbClr val="FFFFFF"/>
              </a:solidFill>
            </a:endParaRPr>
          </a:p>
        </p:txBody>
      </p:sp>
      <p:pic>
        <p:nvPicPr>
          <p:cNvPr id="4" name="Picture 3" descr="A screenshot of a computer program&#10;&#10;AI-generated content may be incorrect.">
            <a:extLst>
              <a:ext uri="{FF2B5EF4-FFF2-40B4-BE49-F238E27FC236}">
                <a16:creationId xmlns:a16="http://schemas.microsoft.com/office/drawing/2014/main" id="{0134C9D1-76E9-C815-4647-9E3C25E63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252" y="1965218"/>
            <a:ext cx="9515475" cy="4886325"/>
          </a:xfrm>
          <a:prstGeom prst="rect">
            <a:avLst/>
          </a:prstGeom>
        </p:spPr>
      </p:pic>
    </p:spTree>
    <p:extLst>
      <p:ext uri="{BB962C8B-B14F-4D97-AF65-F5344CB8AC3E}">
        <p14:creationId xmlns:p14="http://schemas.microsoft.com/office/powerpoint/2010/main" val="325004613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1C15B5-1880-A0FC-1A50-2A980FCFFEB9}"/>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F101D3B8-84CF-3309-6065-00BEAEAD0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BB8AC7E1-E4CA-DDC2-0D2A-F05FCEC4FB08}"/>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29AEE-6844-FDD9-003C-CBBEE2F1A21C}"/>
              </a:ext>
            </a:extLst>
          </p:cNvPr>
          <p:cNvSpPr>
            <a:spLocks noGrp="1"/>
          </p:cNvSpPr>
          <p:nvPr>
            <p:ph type="title"/>
          </p:nvPr>
        </p:nvSpPr>
        <p:spPr>
          <a:xfrm>
            <a:off x="20" y="169842"/>
            <a:ext cx="12191980" cy="1325563"/>
          </a:xfrm>
        </p:spPr>
        <p:txBody>
          <a:bodyPr anchor="ctr">
            <a:normAutofit/>
          </a:bodyPr>
          <a:lstStyle/>
          <a:p>
            <a:pPr algn="ctr"/>
            <a:r>
              <a:rPr lang="en-IN" dirty="0">
                <a:solidFill>
                  <a:srgbClr val="FFFFFF"/>
                </a:solidFill>
              </a:rPr>
              <a:t>Applying Fourier Transform on a Smaller Section of EPIC </a:t>
            </a:r>
            <a:r>
              <a:rPr lang="en-IN" dirty="0"/>
              <a:t>249432662</a:t>
            </a:r>
            <a:endParaRPr lang="en-IN" dirty="0">
              <a:solidFill>
                <a:srgbClr val="FFFFFF"/>
              </a:solidFill>
            </a:endParaRPr>
          </a:p>
        </p:txBody>
      </p:sp>
      <p:pic>
        <p:nvPicPr>
          <p:cNvPr id="5" name="Picture 4" descr="A screenshot of a computer program&#10;&#10;AI-generated content may be incorrect.">
            <a:extLst>
              <a:ext uri="{FF2B5EF4-FFF2-40B4-BE49-F238E27FC236}">
                <a16:creationId xmlns:a16="http://schemas.microsoft.com/office/drawing/2014/main" id="{13FD8ED3-3846-162D-2C8B-264064F66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277" y="1495415"/>
            <a:ext cx="9877425" cy="5362575"/>
          </a:xfrm>
          <a:prstGeom prst="rect">
            <a:avLst/>
          </a:prstGeom>
        </p:spPr>
      </p:pic>
    </p:spTree>
    <p:extLst>
      <p:ext uri="{BB962C8B-B14F-4D97-AF65-F5344CB8AC3E}">
        <p14:creationId xmlns:p14="http://schemas.microsoft.com/office/powerpoint/2010/main" val="202954047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8893F8-D29C-2496-A684-4BF47A03875D}"/>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536722BD-CDB7-87B0-AB7B-496B31C66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Hubble Refines Distance to Pleiades Star Cluster - NASA Science">
            <a:extLst>
              <a:ext uri="{FF2B5EF4-FFF2-40B4-BE49-F238E27FC236}">
                <a16:creationId xmlns:a16="http://schemas.microsoft.com/office/drawing/2014/main" id="{B19E710A-7704-BDCA-97FE-D2E7247549BF}"/>
              </a:ext>
            </a:extLst>
          </p:cNvPr>
          <p:cNvPicPr>
            <a:picLocks noChangeAspect="1" noChangeArrowheads="1"/>
          </p:cNvPicPr>
          <p:nvPr/>
        </p:nvPicPr>
        <p:blipFill>
          <a:blip r:embed="rId2" cstate="hqprint">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28C54AC-1680-B572-71C3-F755B9CEB076}"/>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149B47C4-C5B1-B699-EE12-0F39B489937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58705CF2-2C56-D502-C712-88568EDBFFE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E7AB92-C6AF-AB2F-FB4B-B97371F09329}"/>
                  </a:ext>
                </a:extLst>
              </p:cNvPr>
              <p:cNvSpPr>
                <a:spLocks noGrp="1"/>
              </p:cNvSpPr>
              <p:nvPr>
                <p:ph idx="1"/>
              </p:nvPr>
            </p:nvSpPr>
            <p:spPr>
              <a:xfrm>
                <a:off x="3853308" y="1688727"/>
                <a:ext cx="8338672" cy="5156782"/>
              </a:xfrm>
            </p:spPr>
            <p:txBody>
              <a:bodyPr vert="horz" lIns="91440" tIns="45720" rIns="91440" bIns="45720" rtlCol="0" anchor="ctr">
                <a:normAutofit/>
              </a:bodyPr>
              <a:lstStyle/>
              <a:p>
                <a:pPr algn="just"/>
                <a:r>
                  <a:rPr lang="en-US" dirty="0">
                    <a:ea typeface="+mn-lt"/>
                    <a:cs typeface="+mn-lt"/>
                  </a:rPr>
                  <a:t>The Lomb-</a:t>
                </a:r>
                <a:r>
                  <a:rPr lang="en-US" dirty="0" err="1">
                    <a:ea typeface="+mn-lt"/>
                    <a:cs typeface="+mn-lt"/>
                  </a:rPr>
                  <a:t>Scargle</a:t>
                </a:r>
                <a:r>
                  <a:rPr lang="en-US" dirty="0">
                    <a:ea typeface="+mn-lt"/>
                    <a:cs typeface="+mn-lt"/>
                  </a:rPr>
                  <a:t> periodogram is the general case. The standard DFT periodogram is simply the LSP applied to an ideal, uniformly sampled dataset.</a:t>
                </a:r>
              </a:p>
              <a:p>
                <a:pPr algn="just"/>
                <a:r>
                  <a:rPr lang="en-US" dirty="0">
                    <a:ea typeface="+mn-lt"/>
                    <a:cs typeface="+mn-lt"/>
                  </a:rPr>
                  <a:t>When Sampling is Uniform: </a:t>
                </a:r>
                <a:br>
                  <a:rPr lang="en-US" dirty="0">
                    <a:ea typeface="+mn-lt"/>
                    <a:cs typeface="+mn-lt"/>
                  </a:rPr>
                </a:br>
                <a:r>
                  <a:rPr lang="en-US" dirty="0">
                    <a:ea typeface="+mn-lt"/>
                    <a:cs typeface="+mn-lt"/>
                  </a:rPr>
                  <a:t>Phase correction disappears, the sums in the </a:t>
                </a:r>
                <a14:m>
                  <m:oMath xmlns:m="http://schemas.openxmlformats.org/officeDocument/2006/math">
                    <m:r>
                      <a:rPr lang="en-US" i="1" dirty="0" smtClean="0">
                        <a:latin typeface="Cambria Math" panose="02040503050406030204" pitchFamily="18" charset="0"/>
                        <a:ea typeface="+mn-lt"/>
                        <a:cs typeface="+mn-lt"/>
                      </a:rPr>
                      <m:t>𝜏</m:t>
                    </m:r>
                  </m:oMath>
                </a14:m>
                <a:r>
                  <a:rPr lang="en-US" dirty="0">
                    <a:ea typeface="+mn-lt"/>
                    <a:cs typeface="+mn-lt"/>
                  </a:rPr>
                  <a:t> equation cancel out, forcing </a:t>
                </a:r>
                <a14:m>
                  <m:oMath xmlns:m="http://schemas.openxmlformats.org/officeDocument/2006/math">
                    <m:r>
                      <a:rPr lang="en-US" i="1" dirty="0" smtClean="0">
                        <a:latin typeface="Cambria Math" panose="02040503050406030204" pitchFamily="18" charset="0"/>
                        <a:ea typeface="+mn-lt"/>
                        <a:cs typeface="+mn-lt"/>
                      </a:rPr>
                      <m:t>𝜏</m:t>
                    </m:r>
                    <m:r>
                      <a:rPr lang="en-US" i="1" dirty="0" smtClean="0">
                        <a:latin typeface="Cambria Math" panose="02040503050406030204" pitchFamily="18" charset="0"/>
                        <a:ea typeface="+mn-lt"/>
                        <a:cs typeface="+mn-lt"/>
                      </a:rPr>
                      <m:t>≈0</m:t>
                    </m:r>
                  </m:oMath>
                </a14:m>
                <a:endParaRPr lang="en-IN" dirty="0">
                  <a:ea typeface="+mn-lt"/>
                  <a:cs typeface="+mn-lt"/>
                </a:endParaRPr>
              </a:p>
              <a:p>
                <a:pPr algn="just"/>
                <a:r>
                  <a:rPr lang="en-US" dirty="0">
                    <a:ea typeface="+mn-lt"/>
                    <a:cs typeface="+mn-lt"/>
                  </a:rPr>
                  <a:t>Normalization Terms Simplify: The denominator terms become equal, approximating </a:t>
                </a:r>
                <a14:m>
                  <m:oMath xmlns:m="http://schemas.openxmlformats.org/officeDocument/2006/math">
                    <m:r>
                      <a:rPr lang="en-US" i="1" dirty="0" smtClean="0">
                        <a:latin typeface="Cambria Math" panose="02040503050406030204" pitchFamily="18" charset="0"/>
                        <a:ea typeface="+mn-lt"/>
                        <a:cs typeface="+mn-lt"/>
                      </a:rPr>
                      <m:t>𝑁</m:t>
                    </m:r>
                    <m:r>
                      <m:rPr>
                        <m:lit/>
                      </m:rPr>
                      <a:rPr lang="en-US" i="1" dirty="0" smtClean="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2</m:t>
                    </m:r>
                  </m:oMath>
                </a14:m>
                <a:r>
                  <a:rPr lang="en-US" dirty="0">
                    <a:ea typeface="+mn-lt"/>
                    <a:cs typeface="+mn-lt"/>
                  </a:rPr>
                  <a:t>: </a:t>
                </a:r>
                <a14:m>
                  <m:oMath xmlns:m="http://schemas.openxmlformats.org/officeDocument/2006/math">
                    <m:nary>
                      <m:naryPr>
                        <m:chr m:val="∑"/>
                        <m:ctrlPr>
                          <a:rPr lang="en-US" i="1" dirty="0" smtClean="0">
                            <a:latin typeface="Cambria Math" panose="02040503050406030204" pitchFamily="18" charset="0"/>
                            <a:ea typeface="+mn-lt"/>
                            <a:cs typeface="+mn-lt"/>
                          </a:rPr>
                        </m:ctrlPr>
                      </m:naryPr>
                      <m:sub>
                        <m:r>
                          <a:rPr lang="en-US" i="1" dirty="0" smtClean="0">
                            <a:latin typeface="Cambria Math" panose="02040503050406030204" pitchFamily="18" charset="0"/>
                            <a:ea typeface="+mn-lt"/>
                            <a:cs typeface="+mn-lt"/>
                          </a:rPr>
                          <m:t>𝑛</m:t>
                        </m:r>
                        <m:r>
                          <a:rPr lang="en-US" i="1" dirty="0" smtClean="0">
                            <a:latin typeface="Cambria Math" panose="02040503050406030204" pitchFamily="18" charset="0"/>
                            <a:ea typeface="+mn-lt"/>
                            <a:cs typeface="+mn-lt"/>
                          </a:rPr>
                          <m:t>=1</m:t>
                        </m:r>
                      </m:sub>
                      <m:sup>
                        <m:r>
                          <a:rPr lang="en-US" i="1" dirty="0" smtClean="0">
                            <a:latin typeface="Cambria Math" panose="02040503050406030204" pitchFamily="18" charset="0"/>
                            <a:ea typeface="+mn-lt"/>
                            <a:cs typeface="+mn-lt"/>
                          </a:rPr>
                          <m:t>𝑁</m:t>
                        </m:r>
                      </m:sup>
                      <m:e/>
                    </m:nary>
                    <m:func>
                      <m:funcPr>
                        <m:ctrlPr>
                          <a:rPr lang="en-US" i="1" dirty="0" smtClean="0">
                            <a:latin typeface="Cambria Math" panose="02040503050406030204" pitchFamily="18" charset="0"/>
                            <a:ea typeface="+mn-lt"/>
                            <a:cs typeface="+mn-lt"/>
                          </a:rPr>
                        </m:ctrlPr>
                      </m:funcPr>
                      <m:fName>
                        <m:sSup>
                          <m:sSupPr>
                            <m:ctrlPr>
                              <a:rPr lang="en-US" i="1" dirty="0" smtClean="0">
                                <a:latin typeface="Cambria Math" panose="02040503050406030204" pitchFamily="18" charset="0"/>
                                <a:ea typeface="+mn-lt"/>
                                <a:cs typeface="+mn-lt"/>
                              </a:rPr>
                            </m:ctrlPr>
                          </m:sSupPr>
                          <m:e>
                            <m:r>
                              <m:rPr>
                                <m:sty m:val="p"/>
                              </m:rPr>
                              <a:rPr lang="en-US" i="0" dirty="0" smtClean="0">
                                <a:latin typeface="Cambria Math" panose="02040503050406030204" pitchFamily="18" charset="0"/>
                                <a:ea typeface="+mn-lt"/>
                                <a:cs typeface="+mn-lt"/>
                              </a:rPr>
                              <m:t>cos</m:t>
                            </m:r>
                          </m:e>
                          <m:sup>
                            <m:r>
                              <a:rPr lang="en-US" i="1" dirty="0" smtClean="0">
                                <a:latin typeface="Cambria Math" panose="02040503050406030204" pitchFamily="18" charset="0"/>
                                <a:ea typeface="+mn-lt"/>
                                <a:cs typeface="+mn-lt"/>
                              </a:rPr>
                              <m:t>2</m:t>
                            </m:r>
                          </m:sup>
                        </m:sSup>
                      </m:fName>
                      <m:e>
                        <m:d>
                          <m:dPr>
                            <m:ctrlPr>
                              <a:rPr lang="en-US" i="1" dirty="0" smtClean="0">
                                <a:latin typeface="Cambria Math" panose="02040503050406030204" pitchFamily="18" charset="0"/>
                                <a:ea typeface="+mn-lt"/>
                                <a:cs typeface="+mn-lt"/>
                              </a:rPr>
                            </m:ctrlPr>
                          </m:dPr>
                          <m:e>
                            <m:r>
                              <a:rPr lang="en-US" i="1" dirty="0" smtClean="0">
                                <a:latin typeface="Cambria Math" panose="02040503050406030204" pitchFamily="18" charset="0"/>
                                <a:ea typeface="+mn-lt"/>
                                <a:cs typeface="+mn-lt"/>
                              </a:rPr>
                              <m:t>𝜔</m:t>
                            </m:r>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𝑡</m:t>
                                </m:r>
                              </m:e>
                              <m:sub>
                                <m:r>
                                  <a:rPr lang="en-US" i="1" dirty="0" err="1">
                                    <a:latin typeface="Cambria Math" panose="02040503050406030204" pitchFamily="18" charset="0"/>
                                    <a:ea typeface="+mn-lt"/>
                                    <a:cs typeface="+mn-lt"/>
                                  </a:rPr>
                                  <m:t>𝑛</m:t>
                                </m:r>
                              </m:sub>
                            </m:sSub>
                          </m:e>
                        </m:d>
                      </m:e>
                    </m:func>
                    <m:r>
                      <a:rPr lang="en-US" i="1" dirty="0">
                        <a:latin typeface="Cambria Math" panose="02040503050406030204" pitchFamily="18" charset="0"/>
                        <a:ea typeface="+mn-lt"/>
                        <a:cs typeface="+mn-lt"/>
                      </a:rPr>
                      <m:t>≈</m:t>
                    </m:r>
                    <m:nary>
                      <m:naryPr>
                        <m:chr m:val="∑"/>
                        <m:ctrlPr>
                          <a:rPr lang="en-US" i="1" dirty="0">
                            <a:latin typeface="Cambria Math" panose="02040503050406030204" pitchFamily="18" charset="0"/>
                            <a:ea typeface="+mn-lt"/>
                            <a:cs typeface="+mn-lt"/>
                          </a:rPr>
                        </m:ctrlPr>
                      </m:naryPr>
                      <m:sub>
                        <m:r>
                          <a:rPr lang="en-US" i="1" dirty="0">
                            <a:latin typeface="Cambria Math" panose="02040503050406030204" pitchFamily="18" charset="0"/>
                            <a:ea typeface="+mn-lt"/>
                            <a:cs typeface="+mn-lt"/>
                          </a:rPr>
                          <m:t>𝑛</m:t>
                        </m:r>
                        <m:r>
                          <a:rPr lang="en-US" i="1" dirty="0">
                            <a:latin typeface="Cambria Math" panose="02040503050406030204" pitchFamily="18" charset="0"/>
                            <a:ea typeface="+mn-lt"/>
                            <a:cs typeface="+mn-lt"/>
                          </a:rPr>
                          <m:t>=1</m:t>
                        </m:r>
                      </m:sub>
                      <m:sup>
                        <m:r>
                          <a:rPr lang="en-US" i="1" dirty="0">
                            <a:latin typeface="Cambria Math" panose="02040503050406030204" pitchFamily="18" charset="0"/>
                            <a:ea typeface="+mn-lt"/>
                            <a:cs typeface="+mn-lt"/>
                          </a:rPr>
                          <m:t>𝑁</m:t>
                        </m:r>
                      </m:sup>
                      <m:e/>
                    </m:nary>
                    <m:func>
                      <m:funcPr>
                        <m:ctrlPr>
                          <a:rPr lang="en-US" i="1" dirty="0">
                            <a:latin typeface="Cambria Math" panose="02040503050406030204" pitchFamily="18" charset="0"/>
                            <a:ea typeface="+mn-lt"/>
                            <a:cs typeface="+mn-lt"/>
                          </a:rPr>
                        </m:ctrlPr>
                      </m:funcPr>
                      <m:fName>
                        <m:sSup>
                          <m:sSupPr>
                            <m:ctrlPr>
                              <a:rPr lang="en-US" i="1" dirty="0">
                                <a:latin typeface="Cambria Math" panose="02040503050406030204" pitchFamily="18" charset="0"/>
                                <a:ea typeface="+mn-lt"/>
                                <a:cs typeface="+mn-lt"/>
                              </a:rPr>
                            </m:ctrlPr>
                          </m:sSupPr>
                          <m:e>
                            <m:r>
                              <m:rPr>
                                <m:sty m:val="p"/>
                              </m:rPr>
                              <a:rPr lang="en-US" i="0" dirty="0">
                                <a:latin typeface="Cambria Math" panose="02040503050406030204" pitchFamily="18" charset="0"/>
                                <a:ea typeface="+mn-lt"/>
                                <a:cs typeface="+mn-lt"/>
                              </a:rPr>
                              <m:t>sin</m:t>
                            </m:r>
                          </m:e>
                          <m:sup>
                            <m:r>
                              <a:rPr lang="en-US" i="1" dirty="0">
                                <a:latin typeface="Cambria Math" panose="02040503050406030204" pitchFamily="18" charset="0"/>
                                <a:ea typeface="+mn-lt"/>
                                <a:cs typeface="+mn-lt"/>
                              </a:rPr>
                              <m:t>2</m:t>
                            </m:r>
                          </m:sup>
                        </m:sSup>
                      </m:fName>
                      <m:e>
                        <m:d>
                          <m:dPr>
                            <m:ctrlPr>
                              <a:rPr lang="en-US" i="1" dirty="0">
                                <a:latin typeface="Cambria Math" panose="02040503050406030204" pitchFamily="18" charset="0"/>
                                <a:ea typeface="+mn-lt"/>
                                <a:cs typeface="+mn-lt"/>
                              </a:rPr>
                            </m:ctrlPr>
                          </m:dPr>
                          <m:e>
                            <m:r>
                              <a:rPr lang="en-US" i="1" dirty="0">
                                <a:latin typeface="Cambria Math" panose="02040503050406030204" pitchFamily="18" charset="0"/>
                                <a:ea typeface="+mn-lt"/>
                                <a:cs typeface="+mn-lt"/>
                              </a:rPr>
                              <m:t>𝜔</m:t>
                            </m:r>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𝑡</m:t>
                                </m:r>
                              </m:e>
                              <m:sub>
                                <m:r>
                                  <a:rPr lang="en-US" i="1" dirty="0" err="1">
                                    <a:latin typeface="Cambria Math" panose="02040503050406030204" pitchFamily="18" charset="0"/>
                                    <a:ea typeface="+mn-lt"/>
                                    <a:cs typeface="+mn-lt"/>
                                  </a:rPr>
                                  <m:t>𝑛</m:t>
                                </m:r>
                              </m:sub>
                            </m:sSub>
                          </m:e>
                        </m:d>
                      </m:e>
                    </m:func>
                    <m:r>
                      <a:rPr lang="en-US" i="1" dirty="0">
                        <a:latin typeface="Cambria Math" panose="02040503050406030204" pitchFamily="18" charset="0"/>
                        <a:ea typeface="+mn-lt"/>
                        <a:cs typeface="+mn-lt"/>
                      </a:rPr>
                      <m:t>≈</m:t>
                    </m:r>
                    <m:r>
                      <a:rPr lang="en-US" i="1" dirty="0">
                        <a:latin typeface="Cambria Math" panose="02040503050406030204" pitchFamily="18" charset="0"/>
                        <a:ea typeface="+mn-lt"/>
                        <a:cs typeface="+mn-lt"/>
                      </a:rPr>
                      <m:t>𝑁</m:t>
                    </m:r>
                    <m:r>
                      <m:rPr>
                        <m:lit/>
                      </m:rPr>
                      <a:rPr lang="en-US" i="1" dirty="0">
                        <a:latin typeface="Cambria Math" panose="02040503050406030204" pitchFamily="18" charset="0"/>
                        <a:ea typeface="+mn-lt"/>
                        <a:cs typeface="+mn-lt"/>
                      </a:rPr>
                      <m:t>/</m:t>
                    </m:r>
                    <m:r>
                      <a:rPr lang="en-US" i="1" dirty="0">
                        <a:latin typeface="Cambria Math" panose="02040503050406030204" pitchFamily="18" charset="0"/>
                        <a:ea typeface="+mn-lt"/>
                        <a:cs typeface="+mn-lt"/>
                      </a:rPr>
                      <m:t>2</m:t>
                    </m:r>
                  </m:oMath>
                </a14:m>
                <a:endParaRPr lang="en-US" dirty="0"/>
              </a:p>
            </p:txBody>
          </p:sp>
        </mc:Choice>
        <mc:Fallback xmlns="">
          <p:sp>
            <p:nvSpPr>
              <p:cNvPr id="3" name="Content Placeholder 2">
                <a:extLst>
                  <a:ext uri="{FF2B5EF4-FFF2-40B4-BE49-F238E27FC236}">
                    <a16:creationId xmlns:a16="http://schemas.microsoft.com/office/drawing/2014/main" id="{67E7AB92-C6AF-AB2F-FB4B-B97371F09329}"/>
                  </a:ext>
                </a:extLst>
              </p:cNvPr>
              <p:cNvSpPr>
                <a:spLocks noGrp="1" noRot="1" noChangeAspect="1" noMove="1" noResize="1" noEditPoints="1" noAdjustHandles="1" noChangeArrowheads="1" noChangeShapeType="1" noTextEdit="1"/>
              </p:cNvSpPr>
              <p:nvPr>
                <p:ph idx="1"/>
              </p:nvPr>
            </p:nvSpPr>
            <p:spPr>
              <a:xfrm>
                <a:off x="3853308" y="1688727"/>
                <a:ext cx="8338672" cy="5156782"/>
              </a:xfrm>
              <a:blipFill>
                <a:blip r:embed="rId5"/>
                <a:stretch>
                  <a:fillRect l="-1316" r="-1535"/>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B4E41CEA-9D1B-CF7D-A869-6579CB7CF4BF}"/>
              </a:ext>
            </a:extLst>
          </p:cNvPr>
          <p:cNvSpPr>
            <a:spLocks noGrp="1"/>
          </p:cNvSpPr>
          <p:nvPr>
            <p:ph type="title"/>
          </p:nvPr>
        </p:nvSpPr>
        <p:spPr>
          <a:xfrm>
            <a:off x="349790" y="625721"/>
            <a:ext cx="10515600" cy="1325563"/>
          </a:xfrm>
        </p:spPr>
        <p:txBody>
          <a:bodyPr>
            <a:normAutofit/>
          </a:bodyPr>
          <a:lstStyle/>
          <a:p>
            <a:r>
              <a:rPr lang="en-IN" dirty="0">
                <a:ea typeface="+mj-lt"/>
                <a:cs typeface="+mj-lt"/>
              </a:rPr>
              <a:t>The Link : Deriving DFT from the LSP</a:t>
            </a:r>
            <a:endParaRPr lang="en-US" dirty="0"/>
          </a:p>
          <a:p>
            <a:endParaRPr lang="en-IN" dirty="0"/>
          </a:p>
        </p:txBody>
      </p:sp>
    </p:spTree>
    <p:extLst>
      <p:ext uri="{BB962C8B-B14F-4D97-AF65-F5344CB8AC3E}">
        <p14:creationId xmlns:p14="http://schemas.microsoft.com/office/powerpoint/2010/main" val="155187771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CBB182-B6F5-2174-7EF5-FACA425E471D}"/>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2BDF65C6-BBBD-62BC-BCF9-99A46DAED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Hubble Refines Distance to Pleiades Star Cluster - NASA Science">
            <a:extLst>
              <a:ext uri="{FF2B5EF4-FFF2-40B4-BE49-F238E27FC236}">
                <a16:creationId xmlns:a16="http://schemas.microsoft.com/office/drawing/2014/main" id="{6EC8FE39-BFAC-D8EE-234A-303901746E07}"/>
              </a:ext>
            </a:extLst>
          </p:cNvPr>
          <p:cNvPicPr>
            <a:picLocks noChangeAspect="1" noChangeArrowheads="1"/>
          </p:cNvPicPr>
          <p:nvPr/>
        </p:nvPicPr>
        <p:blipFill>
          <a:blip r:embed="rId2" cstate="hqprint">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3C4012D-48B5-5D83-39FF-5C365BE59668}"/>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E7A0A738-D33E-4A07-C5E1-7BE5A2795339}"/>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8331B9D3-B0ED-BED2-FEDE-2CB176E6D4CB}"/>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550D4E-9996-0B95-31E8-E877CA79BC3D}"/>
                  </a:ext>
                </a:extLst>
              </p:cNvPr>
              <p:cNvSpPr>
                <a:spLocks noGrp="1"/>
              </p:cNvSpPr>
              <p:nvPr>
                <p:ph idx="1"/>
              </p:nvPr>
            </p:nvSpPr>
            <p:spPr>
              <a:xfrm>
                <a:off x="3853308" y="1688727"/>
                <a:ext cx="8338672" cy="5156782"/>
              </a:xfrm>
            </p:spPr>
            <p:txBody>
              <a:bodyPr vert="horz" lIns="91440" tIns="45720" rIns="91440" bIns="45720" rtlCol="0" anchor="ctr">
                <a:normAutofit/>
              </a:bodyPr>
              <a:lstStyle/>
              <a:p>
                <a:pPr marL="0" indent="0" algn="just">
                  <a:buNone/>
                </a:pPr>
                <a:r>
                  <a:rPr lang="en-US" dirty="0">
                    <a:ea typeface="+mn-lt"/>
                    <a:cs typeface="+mn-lt"/>
                  </a:rPr>
                  <a:t>Resulting Equation (DFT Periodogram) :</a:t>
                </a:r>
              </a:p>
              <a:p>
                <a:pPr algn="just"/>
                <a:r>
                  <a:rPr lang="en-US" dirty="0">
                    <a:ea typeface="+mn-lt"/>
                    <a:cs typeface="+mn-lt"/>
                  </a:rPr>
                  <a:t>Setting </a:t>
                </a:r>
                <a14:m>
                  <m:oMath xmlns:m="http://schemas.openxmlformats.org/officeDocument/2006/math">
                    <m:r>
                      <a:rPr lang="en-US" i="1" dirty="0" smtClean="0">
                        <a:latin typeface="Cambria Math" panose="02040503050406030204" pitchFamily="18" charset="0"/>
                        <a:ea typeface="+mn-lt"/>
                        <a:cs typeface="+mn-lt"/>
                      </a:rPr>
                      <m:t>𝜏</m:t>
                    </m:r>
                    <m:r>
                      <a:rPr lang="en-US" i="1" dirty="0" smtClean="0">
                        <a:latin typeface="Cambria Math" panose="02040503050406030204" pitchFamily="18" charset="0"/>
                        <a:ea typeface="+mn-lt"/>
                        <a:cs typeface="+mn-lt"/>
                      </a:rPr>
                      <m:t>=0</m:t>
                    </m:r>
                  </m:oMath>
                </a14:m>
                <a:r>
                  <a:rPr lang="en-US" dirty="0">
                    <a:ea typeface="+mn-lt"/>
                    <a:cs typeface="+mn-lt"/>
                  </a:rPr>
                  <a:t> and the denominators to </a:t>
                </a:r>
                <a14:m>
                  <m:oMath xmlns:m="http://schemas.openxmlformats.org/officeDocument/2006/math">
                    <m:r>
                      <a:rPr lang="en-US" i="1" dirty="0" smtClean="0">
                        <a:latin typeface="Cambria Math" panose="02040503050406030204" pitchFamily="18" charset="0"/>
                        <a:ea typeface="+mn-lt"/>
                        <a:cs typeface="+mn-lt"/>
                      </a:rPr>
                      <m:t>𝑁</m:t>
                    </m:r>
                    <m:r>
                      <m:rPr>
                        <m:lit/>
                      </m:rPr>
                      <a:rPr lang="en-US" i="1" dirty="0" smtClean="0">
                        <a:latin typeface="Cambria Math" panose="02040503050406030204" pitchFamily="18" charset="0"/>
                        <a:ea typeface="+mn-lt"/>
                        <a:cs typeface="+mn-lt"/>
                      </a:rPr>
                      <m:t>/</m:t>
                    </m:r>
                    <m:r>
                      <a:rPr lang="en-US" i="1" dirty="0" smtClean="0">
                        <a:latin typeface="Cambria Math" panose="02040503050406030204" pitchFamily="18" charset="0"/>
                        <a:ea typeface="+mn-lt"/>
                        <a:cs typeface="+mn-lt"/>
                      </a:rPr>
                      <m:t>2</m:t>
                    </m:r>
                  </m:oMath>
                </a14:m>
                <a:r>
                  <a:rPr lang="en-US" dirty="0">
                    <a:ea typeface="+mn-lt"/>
                    <a:cs typeface="+mn-lt"/>
                  </a:rPr>
                  <a:t> in the LSP equation results in a form proportional to the standard DFT Periodogram power </a:t>
                </a:r>
                <a14:m>
                  <m:oMath xmlns:m="http://schemas.openxmlformats.org/officeDocument/2006/math">
                    <m:sSub>
                      <m:sSubPr>
                        <m:ctrlPr>
                          <a:rPr lang="en-US" i="1" dirty="0" smtClean="0">
                            <a:latin typeface="Cambria Math" panose="02040503050406030204" pitchFamily="18" charset="0"/>
                            <a:ea typeface="+mn-lt"/>
                            <a:cs typeface="+mn-lt"/>
                          </a:rPr>
                        </m:ctrlPr>
                      </m:sSubPr>
                      <m:e>
                        <m:r>
                          <a:rPr lang="en-US" i="1" dirty="0" smtClean="0">
                            <a:latin typeface="Cambria Math" panose="02040503050406030204" pitchFamily="18" charset="0"/>
                            <a:ea typeface="+mn-lt"/>
                            <a:cs typeface="+mn-lt"/>
                          </a:rPr>
                          <m:t>𝑃</m:t>
                        </m:r>
                      </m:e>
                      <m:sub>
                        <m:r>
                          <m:rPr>
                            <m:nor/>
                          </m:rPr>
                          <a:rPr lang="en-US" i="0" dirty="0" smtClean="0">
                            <a:latin typeface="Cambria Math" panose="02040503050406030204" pitchFamily="18" charset="0"/>
                            <a:ea typeface="+mn-lt"/>
                            <a:cs typeface="+mn-lt"/>
                          </a:rPr>
                          <m:t>DFT</m:t>
                        </m:r>
                      </m:sub>
                    </m:sSub>
                  </m:oMath>
                </a14:m>
                <a:r>
                  <a:rPr lang="en-US" dirty="0">
                    <a:ea typeface="+mn-lt"/>
                    <a:cs typeface="+mn-lt"/>
                  </a:rPr>
                  <a:t>: </a:t>
                </a:r>
                <a14:m>
                  <m:oMath xmlns:m="http://schemas.openxmlformats.org/officeDocument/2006/math">
                    <m:sSub>
                      <m:sSubPr>
                        <m:ctrlPr>
                          <a:rPr lang="en-US" i="1" dirty="0" smtClean="0">
                            <a:latin typeface="Cambria Math" panose="02040503050406030204" pitchFamily="18" charset="0"/>
                            <a:ea typeface="+mn-lt"/>
                            <a:cs typeface="+mn-lt"/>
                          </a:rPr>
                        </m:ctrlPr>
                      </m:sSubPr>
                      <m:e>
                        <m:r>
                          <a:rPr lang="en-US" i="1" dirty="0" smtClean="0">
                            <a:latin typeface="Cambria Math" panose="02040503050406030204" pitchFamily="18" charset="0"/>
                            <a:ea typeface="+mn-lt"/>
                            <a:cs typeface="+mn-lt"/>
                          </a:rPr>
                          <m:t>𝑃</m:t>
                        </m:r>
                      </m:e>
                      <m:sub>
                        <m:r>
                          <m:rPr>
                            <m:nor/>
                          </m:rPr>
                          <a:rPr lang="en-US" i="0" dirty="0" smtClean="0">
                            <a:latin typeface="Cambria Math" panose="02040503050406030204" pitchFamily="18" charset="0"/>
                            <a:ea typeface="+mn-lt"/>
                            <a:cs typeface="+mn-lt"/>
                          </a:rPr>
                          <m:t>DFT</m:t>
                        </m:r>
                      </m:sub>
                    </m:sSub>
                    <m:d>
                      <m:dPr>
                        <m:ctrlPr>
                          <a:rPr lang="en-US" i="1" dirty="0" smtClean="0">
                            <a:latin typeface="Cambria Math" panose="02040503050406030204" pitchFamily="18" charset="0"/>
                            <a:ea typeface="+mn-lt"/>
                            <a:cs typeface="+mn-lt"/>
                          </a:rPr>
                        </m:ctrlPr>
                      </m:dPr>
                      <m:e>
                        <m:r>
                          <a:rPr lang="en-US" i="1" dirty="0" smtClean="0">
                            <a:latin typeface="Cambria Math" panose="02040503050406030204" pitchFamily="18" charset="0"/>
                            <a:ea typeface="+mn-lt"/>
                            <a:cs typeface="+mn-lt"/>
                          </a:rPr>
                          <m:t>𝜔</m:t>
                        </m:r>
                      </m:e>
                    </m:d>
                    <m:r>
                      <a:rPr lang="en-US" i="1" dirty="0" smtClean="0">
                        <a:latin typeface="Cambria Math" panose="02040503050406030204" pitchFamily="18" charset="0"/>
                        <a:ea typeface="+mn-lt"/>
                        <a:cs typeface="+mn-lt"/>
                      </a:rPr>
                      <m:t>∝</m:t>
                    </m:r>
                    <m:f>
                      <m:fPr>
                        <m:ctrlPr>
                          <a:rPr lang="en-US" i="1" dirty="0">
                            <a:latin typeface="Cambria Math" panose="02040503050406030204" pitchFamily="18" charset="0"/>
                            <a:ea typeface="+mn-lt"/>
                            <a:cs typeface="+mn-lt"/>
                          </a:rPr>
                        </m:ctrlPr>
                      </m:fPr>
                      <m:num>
                        <m:r>
                          <a:rPr lang="en-US" i="1" dirty="0">
                            <a:latin typeface="Cambria Math" panose="02040503050406030204" pitchFamily="18" charset="0"/>
                            <a:ea typeface="+mn-lt"/>
                            <a:cs typeface="+mn-lt"/>
                          </a:rPr>
                          <m:t>1</m:t>
                        </m:r>
                      </m:num>
                      <m:den>
                        <m:r>
                          <a:rPr lang="en-US" i="1" dirty="0">
                            <a:latin typeface="Cambria Math" panose="02040503050406030204" pitchFamily="18" charset="0"/>
                            <a:ea typeface="+mn-lt"/>
                            <a:cs typeface="+mn-lt"/>
                          </a:rPr>
                          <m:t>𝑁</m:t>
                        </m:r>
                      </m:den>
                    </m:f>
                    <m:d>
                      <m:dPr>
                        <m:begChr m:val="{"/>
                        <m:endChr m:val="}"/>
                        <m:ctrlPr>
                          <a:rPr lang="en-US" i="1" dirty="0">
                            <a:latin typeface="Cambria Math" panose="02040503050406030204" pitchFamily="18" charset="0"/>
                            <a:ea typeface="+mn-lt"/>
                            <a:cs typeface="+mn-lt"/>
                          </a:rPr>
                        </m:ctrlPr>
                      </m:dPr>
                      <m:e>
                        <m:sSup>
                          <m:sSupPr>
                            <m:ctrlPr>
                              <a:rPr lang="en-US" i="1" dirty="0">
                                <a:latin typeface="Cambria Math" panose="02040503050406030204" pitchFamily="18" charset="0"/>
                                <a:ea typeface="+mn-lt"/>
                                <a:cs typeface="+mn-lt"/>
                              </a:rPr>
                            </m:ctrlPr>
                          </m:sSupPr>
                          <m:e>
                            <m:d>
                              <m:dPr>
                                <m:begChr m:val="["/>
                                <m:endChr m:val="]"/>
                                <m:ctrlPr>
                                  <a:rPr lang="en-US" i="1" dirty="0">
                                    <a:latin typeface="Cambria Math" panose="02040503050406030204" pitchFamily="18" charset="0"/>
                                    <a:ea typeface="+mn-lt"/>
                                    <a:cs typeface="+mn-lt"/>
                                  </a:rPr>
                                </m:ctrlPr>
                              </m:dPr>
                              <m:e>
                                <m:nary>
                                  <m:naryPr>
                                    <m:chr m:val="∑"/>
                                    <m:ctrlPr>
                                      <a:rPr lang="en-US" i="1" dirty="0">
                                        <a:latin typeface="Cambria Math" panose="02040503050406030204" pitchFamily="18" charset="0"/>
                                        <a:ea typeface="+mn-lt"/>
                                        <a:cs typeface="+mn-lt"/>
                                      </a:rPr>
                                    </m:ctrlPr>
                                  </m:naryPr>
                                  <m:sub>
                                    <m:r>
                                      <a:rPr lang="en-US" i="1" dirty="0">
                                        <a:latin typeface="Cambria Math" panose="02040503050406030204" pitchFamily="18" charset="0"/>
                                        <a:ea typeface="+mn-lt"/>
                                        <a:cs typeface="+mn-lt"/>
                                      </a:rPr>
                                      <m:t>𝑛</m:t>
                                    </m:r>
                                    <m:r>
                                      <a:rPr lang="en-US" i="1" dirty="0">
                                        <a:latin typeface="Cambria Math" panose="02040503050406030204" pitchFamily="18" charset="0"/>
                                        <a:ea typeface="+mn-lt"/>
                                        <a:cs typeface="+mn-lt"/>
                                      </a:rPr>
                                      <m:t>=1</m:t>
                                    </m:r>
                                  </m:sub>
                                  <m:sup>
                                    <m:r>
                                      <a:rPr lang="en-US" i="1" dirty="0">
                                        <a:latin typeface="Cambria Math" panose="02040503050406030204" pitchFamily="18" charset="0"/>
                                        <a:ea typeface="+mn-lt"/>
                                        <a:cs typeface="+mn-lt"/>
                                      </a:rPr>
                                      <m:t>𝑁</m:t>
                                    </m:r>
                                  </m:sup>
                                  <m:e>
                                    <m:d>
                                      <m:dPr>
                                        <m:ctrlPr>
                                          <a:rPr lang="en-US" i="1" dirty="0">
                                            <a:latin typeface="Cambria Math" panose="02040503050406030204" pitchFamily="18" charset="0"/>
                                            <a:ea typeface="+mn-lt"/>
                                            <a:cs typeface="+mn-lt"/>
                                          </a:rPr>
                                        </m:ctrlPr>
                                      </m:dPr>
                                      <m:e>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𝑥</m:t>
                                            </m:r>
                                          </m:e>
                                          <m:sub>
                                            <m:r>
                                              <a:rPr lang="en-US" i="1" dirty="0" err="1">
                                                <a:latin typeface="Cambria Math" panose="02040503050406030204" pitchFamily="18" charset="0"/>
                                                <a:ea typeface="+mn-lt"/>
                                                <a:cs typeface="+mn-lt"/>
                                              </a:rPr>
                                              <m:t>𝑛</m:t>
                                            </m:r>
                                          </m:sub>
                                        </m:sSub>
                                        <m:r>
                                          <a:rPr lang="en-US" i="1" dirty="0">
                                            <a:latin typeface="Cambria Math" panose="02040503050406030204" pitchFamily="18" charset="0"/>
                                            <a:ea typeface="+mn-lt"/>
                                            <a:cs typeface="+mn-lt"/>
                                          </a:rPr>
                                          <m:t>−</m:t>
                                        </m:r>
                                        <m:acc>
                                          <m:accPr>
                                            <m:chr m:val="̅"/>
                                            <m:ctrlPr>
                                              <a:rPr lang="en-US" i="1" dirty="0">
                                                <a:latin typeface="Cambria Math" panose="02040503050406030204" pitchFamily="18" charset="0"/>
                                                <a:ea typeface="+mn-lt"/>
                                                <a:cs typeface="+mn-lt"/>
                                              </a:rPr>
                                            </m:ctrlPr>
                                          </m:accPr>
                                          <m:e>
                                            <m:r>
                                              <a:rPr lang="en-US" i="1" dirty="0">
                                                <a:latin typeface="Cambria Math" panose="02040503050406030204" pitchFamily="18" charset="0"/>
                                                <a:ea typeface="+mn-lt"/>
                                                <a:cs typeface="+mn-lt"/>
                                              </a:rPr>
                                              <m:t>𝑥</m:t>
                                            </m:r>
                                          </m:e>
                                        </m:acc>
                                      </m:e>
                                    </m:d>
                                  </m:e>
                                </m:nary>
                                <m:func>
                                  <m:funcPr>
                                    <m:ctrlPr>
                                      <a:rPr lang="en-US" i="1" dirty="0">
                                        <a:latin typeface="Cambria Math" panose="02040503050406030204" pitchFamily="18" charset="0"/>
                                        <a:ea typeface="+mn-lt"/>
                                        <a:cs typeface="+mn-lt"/>
                                      </a:rPr>
                                    </m:ctrlPr>
                                  </m:funcPr>
                                  <m:fName>
                                    <m:r>
                                      <m:rPr>
                                        <m:sty m:val="p"/>
                                      </m:rPr>
                                      <a:rPr lang="en-US" i="0" dirty="0">
                                        <a:latin typeface="Cambria Math" panose="02040503050406030204" pitchFamily="18" charset="0"/>
                                        <a:ea typeface="+mn-lt"/>
                                        <a:cs typeface="+mn-lt"/>
                                      </a:rPr>
                                      <m:t>cos</m:t>
                                    </m:r>
                                  </m:fName>
                                  <m:e>
                                    <m:d>
                                      <m:dPr>
                                        <m:ctrlPr>
                                          <a:rPr lang="en-US" i="1" dirty="0">
                                            <a:latin typeface="Cambria Math" panose="02040503050406030204" pitchFamily="18" charset="0"/>
                                            <a:ea typeface="+mn-lt"/>
                                            <a:cs typeface="+mn-lt"/>
                                          </a:rPr>
                                        </m:ctrlPr>
                                      </m:dPr>
                                      <m:e>
                                        <m:r>
                                          <a:rPr lang="en-US" i="1" dirty="0">
                                            <a:latin typeface="Cambria Math" panose="02040503050406030204" pitchFamily="18" charset="0"/>
                                            <a:ea typeface="+mn-lt"/>
                                            <a:cs typeface="+mn-lt"/>
                                          </a:rPr>
                                          <m:t>𝜔</m:t>
                                        </m:r>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𝑡</m:t>
                                            </m:r>
                                          </m:e>
                                          <m:sub>
                                            <m:r>
                                              <a:rPr lang="en-US" i="1" dirty="0" err="1">
                                                <a:latin typeface="Cambria Math" panose="02040503050406030204" pitchFamily="18" charset="0"/>
                                                <a:ea typeface="+mn-lt"/>
                                                <a:cs typeface="+mn-lt"/>
                                              </a:rPr>
                                              <m:t>𝑛</m:t>
                                            </m:r>
                                          </m:sub>
                                        </m:sSub>
                                      </m:e>
                                    </m:d>
                                  </m:e>
                                </m:func>
                              </m:e>
                            </m:d>
                          </m:e>
                          <m:sup>
                            <m:r>
                              <a:rPr lang="en-US" i="1" dirty="0">
                                <a:latin typeface="Cambria Math" panose="02040503050406030204" pitchFamily="18" charset="0"/>
                                <a:ea typeface="+mn-lt"/>
                                <a:cs typeface="+mn-lt"/>
                              </a:rPr>
                              <m:t>2</m:t>
                            </m:r>
                          </m:sup>
                        </m:sSup>
                        <m:r>
                          <a:rPr lang="en-US" i="1" dirty="0">
                            <a:latin typeface="Cambria Math" panose="02040503050406030204" pitchFamily="18" charset="0"/>
                            <a:ea typeface="+mn-lt"/>
                            <a:cs typeface="+mn-lt"/>
                          </a:rPr>
                          <m:t>+</m:t>
                        </m:r>
                        <m:sSup>
                          <m:sSupPr>
                            <m:ctrlPr>
                              <a:rPr lang="en-US" i="1" dirty="0">
                                <a:latin typeface="Cambria Math" panose="02040503050406030204" pitchFamily="18" charset="0"/>
                                <a:ea typeface="+mn-lt"/>
                                <a:cs typeface="+mn-lt"/>
                              </a:rPr>
                            </m:ctrlPr>
                          </m:sSupPr>
                          <m:e>
                            <m:d>
                              <m:dPr>
                                <m:begChr m:val="["/>
                                <m:endChr m:val="]"/>
                                <m:ctrlPr>
                                  <a:rPr lang="en-US" i="1" dirty="0">
                                    <a:latin typeface="Cambria Math" panose="02040503050406030204" pitchFamily="18" charset="0"/>
                                    <a:ea typeface="+mn-lt"/>
                                    <a:cs typeface="+mn-lt"/>
                                  </a:rPr>
                                </m:ctrlPr>
                              </m:dPr>
                              <m:e>
                                <m:nary>
                                  <m:naryPr>
                                    <m:chr m:val="∑"/>
                                    <m:ctrlPr>
                                      <a:rPr lang="en-US" i="1" dirty="0">
                                        <a:latin typeface="Cambria Math" panose="02040503050406030204" pitchFamily="18" charset="0"/>
                                        <a:ea typeface="+mn-lt"/>
                                        <a:cs typeface="+mn-lt"/>
                                      </a:rPr>
                                    </m:ctrlPr>
                                  </m:naryPr>
                                  <m:sub>
                                    <m:r>
                                      <a:rPr lang="en-US" i="1" dirty="0">
                                        <a:latin typeface="Cambria Math" panose="02040503050406030204" pitchFamily="18" charset="0"/>
                                        <a:ea typeface="+mn-lt"/>
                                        <a:cs typeface="+mn-lt"/>
                                      </a:rPr>
                                      <m:t>𝑛</m:t>
                                    </m:r>
                                    <m:r>
                                      <a:rPr lang="en-US" i="1" dirty="0">
                                        <a:latin typeface="Cambria Math" panose="02040503050406030204" pitchFamily="18" charset="0"/>
                                        <a:ea typeface="+mn-lt"/>
                                        <a:cs typeface="+mn-lt"/>
                                      </a:rPr>
                                      <m:t>=1</m:t>
                                    </m:r>
                                  </m:sub>
                                  <m:sup>
                                    <m:r>
                                      <a:rPr lang="en-US" i="1" dirty="0">
                                        <a:latin typeface="Cambria Math" panose="02040503050406030204" pitchFamily="18" charset="0"/>
                                        <a:ea typeface="+mn-lt"/>
                                        <a:cs typeface="+mn-lt"/>
                                      </a:rPr>
                                      <m:t>𝑁</m:t>
                                    </m:r>
                                  </m:sup>
                                  <m:e>
                                    <m:d>
                                      <m:dPr>
                                        <m:ctrlPr>
                                          <a:rPr lang="en-US" i="1" dirty="0">
                                            <a:latin typeface="Cambria Math" panose="02040503050406030204" pitchFamily="18" charset="0"/>
                                            <a:ea typeface="+mn-lt"/>
                                            <a:cs typeface="+mn-lt"/>
                                          </a:rPr>
                                        </m:ctrlPr>
                                      </m:dPr>
                                      <m:e>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𝑥</m:t>
                                            </m:r>
                                          </m:e>
                                          <m:sub>
                                            <m:r>
                                              <a:rPr lang="en-US" i="1" dirty="0" err="1">
                                                <a:latin typeface="Cambria Math" panose="02040503050406030204" pitchFamily="18" charset="0"/>
                                                <a:ea typeface="+mn-lt"/>
                                                <a:cs typeface="+mn-lt"/>
                                              </a:rPr>
                                              <m:t>𝑛</m:t>
                                            </m:r>
                                          </m:sub>
                                        </m:sSub>
                                        <m:r>
                                          <a:rPr lang="en-US" i="1" dirty="0">
                                            <a:latin typeface="Cambria Math" panose="02040503050406030204" pitchFamily="18" charset="0"/>
                                            <a:ea typeface="+mn-lt"/>
                                            <a:cs typeface="+mn-lt"/>
                                          </a:rPr>
                                          <m:t>−</m:t>
                                        </m:r>
                                        <m:acc>
                                          <m:accPr>
                                            <m:chr m:val="̅"/>
                                            <m:ctrlPr>
                                              <a:rPr lang="en-US" i="1" dirty="0">
                                                <a:latin typeface="Cambria Math" panose="02040503050406030204" pitchFamily="18" charset="0"/>
                                                <a:ea typeface="+mn-lt"/>
                                                <a:cs typeface="+mn-lt"/>
                                              </a:rPr>
                                            </m:ctrlPr>
                                          </m:accPr>
                                          <m:e>
                                            <m:r>
                                              <a:rPr lang="en-US" i="1" dirty="0">
                                                <a:latin typeface="Cambria Math" panose="02040503050406030204" pitchFamily="18" charset="0"/>
                                                <a:ea typeface="+mn-lt"/>
                                                <a:cs typeface="+mn-lt"/>
                                              </a:rPr>
                                              <m:t>𝑥</m:t>
                                            </m:r>
                                          </m:e>
                                        </m:acc>
                                      </m:e>
                                    </m:d>
                                  </m:e>
                                </m:nary>
                                <m:func>
                                  <m:funcPr>
                                    <m:ctrlPr>
                                      <a:rPr lang="en-US" i="1" dirty="0">
                                        <a:latin typeface="Cambria Math" panose="02040503050406030204" pitchFamily="18" charset="0"/>
                                        <a:ea typeface="+mn-lt"/>
                                        <a:cs typeface="+mn-lt"/>
                                      </a:rPr>
                                    </m:ctrlPr>
                                  </m:funcPr>
                                  <m:fName>
                                    <m:r>
                                      <m:rPr>
                                        <m:sty m:val="p"/>
                                      </m:rPr>
                                      <a:rPr lang="en-US" i="0" dirty="0">
                                        <a:latin typeface="Cambria Math" panose="02040503050406030204" pitchFamily="18" charset="0"/>
                                        <a:ea typeface="+mn-lt"/>
                                        <a:cs typeface="+mn-lt"/>
                                      </a:rPr>
                                      <m:t>sin</m:t>
                                    </m:r>
                                  </m:fName>
                                  <m:e>
                                    <m:d>
                                      <m:dPr>
                                        <m:ctrlPr>
                                          <a:rPr lang="en-US" i="1" dirty="0">
                                            <a:latin typeface="Cambria Math" panose="02040503050406030204" pitchFamily="18" charset="0"/>
                                            <a:ea typeface="+mn-lt"/>
                                            <a:cs typeface="+mn-lt"/>
                                          </a:rPr>
                                        </m:ctrlPr>
                                      </m:dPr>
                                      <m:e>
                                        <m:r>
                                          <a:rPr lang="en-US" i="1" dirty="0">
                                            <a:latin typeface="Cambria Math" panose="02040503050406030204" pitchFamily="18" charset="0"/>
                                            <a:ea typeface="+mn-lt"/>
                                            <a:cs typeface="+mn-lt"/>
                                          </a:rPr>
                                          <m:t>𝜔</m:t>
                                        </m:r>
                                        <m:sSub>
                                          <m:sSubPr>
                                            <m:ctrlPr>
                                              <a:rPr lang="en-US" i="1" dirty="0" err="1">
                                                <a:latin typeface="Cambria Math" panose="02040503050406030204" pitchFamily="18" charset="0"/>
                                                <a:ea typeface="+mn-lt"/>
                                                <a:cs typeface="+mn-lt"/>
                                              </a:rPr>
                                            </m:ctrlPr>
                                          </m:sSubPr>
                                          <m:e>
                                            <m:r>
                                              <a:rPr lang="en-US" i="1" dirty="0" err="1">
                                                <a:latin typeface="Cambria Math" panose="02040503050406030204" pitchFamily="18" charset="0"/>
                                                <a:ea typeface="+mn-lt"/>
                                                <a:cs typeface="+mn-lt"/>
                                              </a:rPr>
                                              <m:t>𝑡</m:t>
                                            </m:r>
                                          </m:e>
                                          <m:sub>
                                            <m:r>
                                              <a:rPr lang="en-US" i="1" dirty="0" err="1">
                                                <a:latin typeface="Cambria Math" panose="02040503050406030204" pitchFamily="18" charset="0"/>
                                                <a:ea typeface="+mn-lt"/>
                                                <a:cs typeface="+mn-lt"/>
                                              </a:rPr>
                                              <m:t>𝑛</m:t>
                                            </m:r>
                                          </m:sub>
                                        </m:sSub>
                                      </m:e>
                                    </m:d>
                                  </m:e>
                                </m:func>
                              </m:e>
                            </m:d>
                          </m:e>
                          <m:sup>
                            <m:r>
                              <a:rPr lang="en-US" i="1" dirty="0">
                                <a:latin typeface="Cambria Math" panose="02040503050406030204" pitchFamily="18" charset="0"/>
                                <a:ea typeface="+mn-lt"/>
                                <a:cs typeface="+mn-lt"/>
                              </a:rPr>
                              <m:t>2</m:t>
                            </m:r>
                          </m:sup>
                        </m:sSup>
                      </m:e>
                    </m:d>
                  </m:oMath>
                </a14:m>
                <a:endParaRPr lang="en-US" dirty="0"/>
              </a:p>
              <a:p>
                <a:pPr algn="just"/>
                <a:r>
                  <a:rPr lang="en-US" dirty="0">
                    <a:ea typeface="+mn-lt"/>
                    <a:cs typeface="+mn-lt"/>
                  </a:rPr>
                  <a:t>Conclusion : The DFT Periodogram is just a special case of Lomb-</a:t>
                </a:r>
                <a:r>
                  <a:rPr lang="en-US" dirty="0" err="1">
                    <a:ea typeface="+mn-lt"/>
                    <a:cs typeface="+mn-lt"/>
                  </a:rPr>
                  <a:t>Scargle</a:t>
                </a:r>
                <a:r>
                  <a:rPr lang="en-US" dirty="0">
                    <a:ea typeface="+mn-lt"/>
                    <a:cs typeface="+mn-lt"/>
                  </a:rPr>
                  <a:t> Periodogram obtained when the data is evenly sampled.</a:t>
                </a:r>
                <a:endParaRPr lang="en-US" dirty="0"/>
              </a:p>
            </p:txBody>
          </p:sp>
        </mc:Choice>
        <mc:Fallback xmlns="">
          <p:sp>
            <p:nvSpPr>
              <p:cNvPr id="3" name="Content Placeholder 2">
                <a:extLst>
                  <a:ext uri="{FF2B5EF4-FFF2-40B4-BE49-F238E27FC236}">
                    <a16:creationId xmlns:a16="http://schemas.microsoft.com/office/drawing/2014/main" id="{48550D4E-9996-0B95-31E8-E877CA79BC3D}"/>
                  </a:ext>
                </a:extLst>
              </p:cNvPr>
              <p:cNvSpPr>
                <a:spLocks noGrp="1" noRot="1" noChangeAspect="1" noMove="1" noResize="1" noEditPoints="1" noAdjustHandles="1" noChangeArrowheads="1" noChangeShapeType="1" noTextEdit="1"/>
              </p:cNvSpPr>
              <p:nvPr>
                <p:ph idx="1"/>
              </p:nvPr>
            </p:nvSpPr>
            <p:spPr>
              <a:xfrm>
                <a:off x="3853308" y="1688727"/>
                <a:ext cx="8338672" cy="5156782"/>
              </a:xfrm>
              <a:blipFill>
                <a:blip r:embed="rId5"/>
                <a:stretch>
                  <a:fillRect l="-1462" r="-1535"/>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3CD86CF2-3FD5-7F51-B2B5-D1C178441C8F}"/>
              </a:ext>
            </a:extLst>
          </p:cNvPr>
          <p:cNvSpPr>
            <a:spLocks noGrp="1"/>
          </p:cNvSpPr>
          <p:nvPr>
            <p:ph type="title"/>
          </p:nvPr>
        </p:nvSpPr>
        <p:spPr>
          <a:xfrm>
            <a:off x="349790" y="625721"/>
            <a:ext cx="10515600" cy="1325563"/>
          </a:xfrm>
        </p:spPr>
        <p:txBody>
          <a:bodyPr>
            <a:normAutofit/>
          </a:bodyPr>
          <a:lstStyle/>
          <a:p>
            <a:r>
              <a:rPr lang="en-IN" dirty="0">
                <a:ea typeface="+mj-lt"/>
                <a:cs typeface="+mj-lt"/>
              </a:rPr>
              <a:t>The Link : Deriving DFT from the LSP</a:t>
            </a:r>
            <a:endParaRPr lang="en-US" dirty="0"/>
          </a:p>
          <a:p>
            <a:endParaRPr lang="en-IN" dirty="0"/>
          </a:p>
        </p:txBody>
      </p:sp>
    </p:spTree>
    <p:extLst>
      <p:ext uri="{BB962C8B-B14F-4D97-AF65-F5344CB8AC3E}">
        <p14:creationId xmlns:p14="http://schemas.microsoft.com/office/powerpoint/2010/main" val="271631219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438D53-1F47-9F78-BDE0-BD20F513051D}"/>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38D9B570-76EA-FB94-99BD-8CE7AA2E1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B2F566B8-2BE7-8EAE-C8A5-D893B39C9D60}"/>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93B330-6750-ED0A-C75E-8B9C5C1067F9}"/>
              </a:ext>
            </a:extLst>
          </p:cNvPr>
          <p:cNvSpPr>
            <a:spLocks noGrp="1"/>
          </p:cNvSpPr>
          <p:nvPr>
            <p:ph type="title"/>
          </p:nvPr>
        </p:nvSpPr>
        <p:spPr>
          <a:xfrm>
            <a:off x="20" y="169842"/>
            <a:ext cx="12191980" cy="1325563"/>
          </a:xfrm>
        </p:spPr>
        <p:txBody>
          <a:bodyPr anchor="ctr">
            <a:normAutofit/>
          </a:bodyPr>
          <a:lstStyle/>
          <a:p>
            <a:pPr algn="ctr"/>
            <a:r>
              <a:rPr lang="en-IN" b="1">
                <a:solidFill>
                  <a:srgbClr val="FFFFFF"/>
                </a:solidFill>
              </a:rPr>
              <a:t>Future Scope</a:t>
            </a:r>
            <a:endParaRPr lang="en-IN" b="1" dirty="0">
              <a:solidFill>
                <a:srgbClr val="FFFFFF"/>
              </a:solidFill>
            </a:endParaRPr>
          </a:p>
        </p:txBody>
      </p:sp>
      <p:pic>
        <p:nvPicPr>
          <p:cNvPr id="4" name="Picture 3" descr="A graph of a light curve&#10;&#10;AI-generated content may be incorrect.">
            <a:extLst>
              <a:ext uri="{FF2B5EF4-FFF2-40B4-BE49-F238E27FC236}">
                <a16:creationId xmlns:a16="http://schemas.microsoft.com/office/drawing/2014/main" id="{E57ACBC2-8B94-936B-8F1D-C717CC1E8318}"/>
              </a:ext>
            </a:extLst>
          </p:cNvPr>
          <p:cNvPicPr>
            <a:picLocks noChangeAspect="1"/>
          </p:cNvPicPr>
          <p:nvPr/>
        </p:nvPicPr>
        <p:blipFill>
          <a:blip r:embed="rId4">
            <a:extLst>
              <a:ext uri="{28A0092B-C50C-407E-A947-70E740481C1C}">
                <a14:useLocalDpi xmlns:a14="http://schemas.microsoft.com/office/drawing/2010/main" val="0"/>
              </a:ext>
            </a:extLst>
          </a:blip>
          <a:srcRect t="6410" b="1465"/>
          <a:stretch>
            <a:fillRect/>
          </a:stretch>
        </p:blipFill>
        <p:spPr>
          <a:xfrm>
            <a:off x="0" y="1248936"/>
            <a:ext cx="12177132" cy="5609064"/>
          </a:xfrm>
          <a:prstGeom prst="rect">
            <a:avLst/>
          </a:prstGeom>
        </p:spPr>
      </p:pic>
      <p:pic>
        <p:nvPicPr>
          <p:cNvPr id="7" name="Picture 6">
            <a:extLst>
              <a:ext uri="{FF2B5EF4-FFF2-40B4-BE49-F238E27FC236}">
                <a16:creationId xmlns:a16="http://schemas.microsoft.com/office/drawing/2014/main" id="{9397E61B-9940-E737-9C6E-3DB96A3363D2}"/>
              </a:ext>
            </a:extLst>
          </p:cNvPr>
          <p:cNvPicPr>
            <a:picLocks noChangeAspect="1"/>
          </p:cNvPicPr>
          <p:nvPr/>
        </p:nvPicPr>
        <p:blipFill>
          <a:blip r:embed="rId5"/>
          <a:stretch>
            <a:fillRect/>
          </a:stretch>
        </p:blipFill>
        <p:spPr>
          <a:xfrm>
            <a:off x="8584566" y="4832990"/>
            <a:ext cx="3600000" cy="2025000"/>
          </a:xfrm>
          <a:prstGeom prst="rect">
            <a:avLst/>
          </a:prstGeom>
        </p:spPr>
      </p:pic>
    </p:spTree>
    <p:extLst>
      <p:ext uri="{BB962C8B-B14F-4D97-AF65-F5344CB8AC3E}">
        <p14:creationId xmlns:p14="http://schemas.microsoft.com/office/powerpoint/2010/main" val="376353123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D450EF-9DF5-2C0F-A1A5-27A9AA1C9DB4}"/>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E5F880E3-2AE6-FE41-1555-08F2B3720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EE1974E3-0806-8DD5-F46A-2800C339DEE4}"/>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455311F-7B12-A634-EEC7-BFF0FDF158F0}"/>
              </a:ext>
            </a:extLst>
          </p:cNvPr>
          <p:cNvSpPr>
            <a:spLocks noGrp="1"/>
          </p:cNvSpPr>
          <p:nvPr>
            <p:ph type="title"/>
          </p:nvPr>
        </p:nvSpPr>
        <p:spPr>
          <a:xfrm>
            <a:off x="388401" y="388942"/>
            <a:ext cx="10515600" cy="1325563"/>
          </a:xfrm>
        </p:spPr>
        <p:txBody>
          <a:bodyPr>
            <a:normAutofit/>
          </a:bodyPr>
          <a:lstStyle/>
          <a:p>
            <a:r>
              <a:rPr lang="en-IN" dirty="0">
                <a:solidFill>
                  <a:srgbClr val="FFFFFF"/>
                </a:solidFill>
              </a:rPr>
              <a:t>Future Scope</a:t>
            </a:r>
          </a:p>
        </p:txBody>
      </p:sp>
      <p:grpSp>
        <p:nvGrpSpPr>
          <p:cNvPr id="9" name="Group 8">
            <a:extLst>
              <a:ext uri="{FF2B5EF4-FFF2-40B4-BE49-F238E27FC236}">
                <a16:creationId xmlns:a16="http://schemas.microsoft.com/office/drawing/2014/main" id="{B6F047FE-494E-79AD-E39C-EB02E5ABF711}"/>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93002EFA-218D-AA17-FE3D-EDCDC5AD93C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796B82EF-34AF-5404-83BA-A2EB019948A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66A82EE0-67F4-E633-31DC-7563EC1AAF91}"/>
              </a:ext>
            </a:extLst>
          </p:cNvPr>
          <p:cNvSpPr>
            <a:spLocks noGrp="1"/>
          </p:cNvSpPr>
          <p:nvPr>
            <p:ph idx="1"/>
          </p:nvPr>
        </p:nvSpPr>
        <p:spPr>
          <a:xfrm>
            <a:off x="3853308" y="1663744"/>
            <a:ext cx="8338672" cy="5194256"/>
          </a:xfrm>
        </p:spPr>
        <p:txBody>
          <a:bodyPr anchor="ctr">
            <a:normAutofit/>
          </a:bodyPr>
          <a:lstStyle/>
          <a:p>
            <a:pPr algn="just"/>
            <a:r>
              <a:rPr lang="en-US" sz="2400" dirty="0"/>
              <a:t>Multi-Star Systems : Extend the analysis to systems with more stars to capture complex orbital interactions</a:t>
            </a:r>
          </a:p>
          <a:p>
            <a:pPr algn="just"/>
            <a:r>
              <a:rPr lang="en-US" sz="2400" dirty="0"/>
              <a:t>Model Orbital Dynamics : Determine velocity, orbital radius, eccentricity, and other such parameters</a:t>
            </a:r>
          </a:p>
          <a:p>
            <a:pPr algn="just"/>
            <a:r>
              <a:rPr lang="en-US" sz="2400" dirty="0"/>
              <a:t>Spectroscopic Analysis : Combine with spectroscopy to determine stellar properties such as mass, temperature and composition for a complete system characterization.</a:t>
            </a:r>
            <a:endParaRPr lang="en-IN" sz="2400" dirty="0"/>
          </a:p>
        </p:txBody>
      </p:sp>
    </p:spTree>
    <p:extLst>
      <p:ext uri="{BB962C8B-B14F-4D97-AF65-F5344CB8AC3E}">
        <p14:creationId xmlns:p14="http://schemas.microsoft.com/office/powerpoint/2010/main" val="382115823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4C098-3884-FCA9-1857-0AEEA4476C93}"/>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67AD8874-17B9-90C5-1FB6-E91D4B982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Hubble Refines Distance to Pleiades Star Cluster - NASA Science">
            <a:extLst>
              <a:ext uri="{FF2B5EF4-FFF2-40B4-BE49-F238E27FC236}">
                <a16:creationId xmlns:a16="http://schemas.microsoft.com/office/drawing/2014/main" id="{F4D88C8F-8825-0F63-F74C-74220243B2D4}"/>
              </a:ext>
            </a:extLst>
          </p:cNvPr>
          <p:cNvPicPr>
            <a:picLocks noChangeAspect="1" noChangeArrowheads="1"/>
          </p:cNvPicPr>
          <p:nvPr/>
        </p:nvPicPr>
        <p:blipFill>
          <a:blip r:embed="rId2" cstate="hqprint">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F2B8638-4CEC-95A0-E798-AF8164B09C87}"/>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69D03593-1225-B829-3BE5-E5FB8B515222}"/>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ACF8CCC9-E61F-C031-8871-81DFBE23477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4235A3A7-452D-8092-F56F-1AC84AAFDC8A}"/>
              </a:ext>
            </a:extLst>
          </p:cNvPr>
          <p:cNvSpPr>
            <a:spLocks noGrp="1"/>
          </p:cNvSpPr>
          <p:nvPr>
            <p:ph idx="1"/>
          </p:nvPr>
        </p:nvSpPr>
        <p:spPr>
          <a:xfrm>
            <a:off x="3853308" y="1688727"/>
            <a:ext cx="8338672" cy="5156782"/>
          </a:xfrm>
        </p:spPr>
        <p:txBody>
          <a:bodyPr vert="horz" lIns="91440" tIns="45720" rIns="91440" bIns="45720" rtlCol="0" anchor="ctr">
            <a:normAutofit/>
          </a:bodyPr>
          <a:lstStyle/>
          <a:p>
            <a:pPr algn="just"/>
            <a:r>
              <a:rPr lang="en-US" dirty="0">
                <a:ea typeface="+mn-lt"/>
                <a:cs typeface="+mn-lt"/>
                <a:hlinkClick r:id="rId5"/>
              </a:rPr>
              <a:t>Photodynamical analysis of the triply eclipsing hierarchical triple system EPIC 249432662</a:t>
            </a:r>
            <a:endParaRPr lang="en-US" dirty="0"/>
          </a:p>
          <a:p>
            <a:pPr algn="just"/>
            <a:r>
              <a:rPr lang="en-US" dirty="0"/>
              <a:t>Data taken from </a:t>
            </a:r>
            <a:r>
              <a:rPr lang="en-US" dirty="0">
                <a:hlinkClick r:id="rId6"/>
              </a:rPr>
              <a:t>MAST K2 Data Search Portal</a:t>
            </a:r>
            <a:endParaRPr lang="en-US" dirty="0"/>
          </a:p>
          <a:p>
            <a:pPr algn="just"/>
            <a:r>
              <a:rPr lang="en-US" dirty="0">
                <a:hlinkClick r:id="rId7"/>
              </a:rPr>
              <a:t>Understanding Lomb </a:t>
            </a:r>
            <a:r>
              <a:rPr lang="en-US" dirty="0" err="1">
                <a:hlinkClick r:id="rId7"/>
              </a:rPr>
              <a:t>Scargle</a:t>
            </a:r>
            <a:endParaRPr lang="en-US" dirty="0"/>
          </a:p>
          <a:p>
            <a:pPr algn="just"/>
            <a:r>
              <a:rPr lang="en-US" dirty="0"/>
              <a:t>Background image taken from </a:t>
            </a:r>
            <a:r>
              <a:rPr lang="en-US" dirty="0">
                <a:hlinkClick r:id="rId8"/>
              </a:rPr>
              <a:t>science.nasa.gov</a:t>
            </a:r>
            <a:endParaRPr lang="en-US" dirty="0"/>
          </a:p>
          <a:p>
            <a:pPr algn="just"/>
            <a:r>
              <a:rPr lang="en-US" dirty="0"/>
              <a:t>GIF taken from Dr. Fabien Baron, Dept. of Astronomy, University of Michigan, Ann Arbor, MI 48109-1090</a:t>
            </a:r>
          </a:p>
        </p:txBody>
      </p:sp>
      <p:sp>
        <p:nvSpPr>
          <p:cNvPr id="2" name="Title 1">
            <a:extLst>
              <a:ext uri="{FF2B5EF4-FFF2-40B4-BE49-F238E27FC236}">
                <a16:creationId xmlns:a16="http://schemas.microsoft.com/office/drawing/2014/main" id="{F4C731BB-E5BD-38B6-60E6-A23BCEF02150}"/>
              </a:ext>
            </a:extLst>
          </p:cNvPr>
          <p:cNvSpPr>
            <a:spLocks noGrp="1"/>
          </p:cNvSpPr>
          <p:nvPr>
            <p:ph type="title"/>
          </p:nvPr>
        </p:nvSpPr>
        <p:spPr>
          <a:xfrm>
            <a:off x="349790" y="625721"/>
            <a:ext cx="10515600" cy="1325563"/>
          </a:xfrm>
        </p:spPr>
        <p:txBody>
          <a:bodyPr>
            <a:normAutofit/>
          </a:bodyPr>
          <a:lstStyle/>
          <a:p>
            <a:r>
              <a:rPr lang="en-IN" dirty="0">
                <a:ea typeface="+mj-lt"/>
                <a:cs typeface="+mj-lt"/>
              </a:rPr>
              <a:t>References</a:t>
            </a:r>
            <a:endParaRPr lang="en-US" dirty="0"/>
          </a:p>
          <a:p>
            <a:endParaRPr lang="en-IN" dirty="0"/>
          </a:p>
        </p:txBody>
      </p:sp>
    </p:spTree>
    <p:extLst>
      <p:ext uri="{BB962C8B-B14F-4D97-AF65-F5344CB8AC3E}">
        <p14:creationId xmlns:p14="http://schemas.microsoft.com/office/powerpoint/2010/main" val="255122844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72AFB8-7FEA-AC58-6A6D-A648A6D89525}"/>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F1DC067B-D580-9FA6-2320-916A7C51D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FF00E1F5-6A1A-C289-9AD7-A4E8951CC49B}"/>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A021FE-4DF1-FEA2-3FF4-4ABF5F5030CA}"/>
              </a:ext>
            </a:extLst>
          </p:cNvPr>
          <p:cNvSpPr>
            <a:spLocks noGrp="1"/>
          </p:cNvSpPr>
          <p:nvPr>
            <p:ph type="title"/>
          </p:nvPr>
        </p:nvSpPr>
        <p:spPr>
          <a:xfrm>
            <a:off x="388401" y="388942"/>
            <a:ext cx="10515600" cy="1325563"/>
          </a:xfrm>
        </p:spPr>
        <p:txBody>
          <a:bodyPr>
            <a:normAutofit/>
          </a:bodyPr>
          <a:lstStyle/>
          <a:p>
            <a:r>
              <a:rPr lang="en-IN" dirty="0">
                <a:solidFill>
                  <a:srgbClr val="FFFFFF"/>
                </a:solidFill>
              </a:rPr>
              <a:t>Motivation</a:t>
            </a:r>
          </a:p>
        </p:txBody>
      </p:sp>
      <p:grpSp>
        <p:nvGrpSpPr>
          <p:cNvPr id="9" name="Group 8">
            <a:extLst>
              <a:ext uri="{FF2B5EF4-FFF2-40B4-BE49-F238E27FC236}">
                <a16:creationId xmlns:a16="http://schemas.microsoft.com/office/drawing/2014/main" id="{B1DD9ACF-09F4-465B-2587-6C5F9B270BDE}"/>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36361DBB-E5E2-4245-D935-A0D14C02425F}"/>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119D420E-182A-0EC3-640D-265CC4D14A2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CBA700D4-F220-D976-B62D-4819F6BFE772}"/>
              </a:ext>
            </a:extLst>
          </p:cNvPr>
          <p:cNvSpPr>
            <a:spLocks noGrp="1"/>
          </p:cNvSpPr>
          <p:nvPr>
            <p:ph idx="1"/>
          </p:nvPr>
        </p:nvSpPr>
        <p:spPr>
          <a:xfrm>
            <a:off x="3853308" y="1663744"/>
            <a:ext cx="8338672" cy="5194256"/>
          </a:xfrm>
        </p:spPr>
        <p:txBody>
          <a:bodyPr anchor="ctr">
            <a:normAutofit/>
          </a:bodyPr>
          <a:lstStyle/>
          <a:p>
            <a:pPr algn="just"/>
            <a:r>
              <a:rPr lang="en-US" dirty="0"/>
              <a:t>We drew inspiration for this analysis from reading about the properties of stars in multi star systems, which are determined by the mutual gravitational influences.</a:t>
            </a:r>
          </a:p>
          <a:p>
            <a:pPr algn="just"/>
            <a:r>
              <a:rPr lang="en-US" dirty="0"/>
              <a:t>A recent discovery of the orbiting partner of Betelgeuse, based on the Great Dimming event (</a:t>
            </a:r>
            <a:r>
              <a:rPr lang="en-US" dirty="0">
                <a:hlinkClick r:id="rId5"/>
              </a:rPr>
              <a:t>S. B. Howell et al., 2025</a:t>
            </a:r>
            <a:r>
              <a:rPr lang="en-US" dirty="0"/>
              <a:t>), further piqued our interest.</a:t>
            </a:r>
            <a:endParaRPr lang="en-IN" dirty="0"/>
          </a:p>
        </p:txBody>
      </p:sp>
    </p:spTree>
    <p:extLst>
      <p:ext uri="{BB962C8B-B14F-4D97-AF65-F5344CB8AC3E}">
        <p14:creationId xmlns:p14="http://schemas.microsoft.com/office/powerpoint/2010/main" val="247028792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4BFF06-386E-74B2-667E-2247731BD272}"/>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219989D8-A8AA-582F-336C-33360DBD0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0049D889-8B10-F4AB-265D-884FBD313D5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670C00-49D6-DE9E-99A7-62B68DE23E54}"/>
              </a:ext>
            </a:extLst>
          </p:cNvPr>
          <p:cNvSpPr>
            <a:spLocks noGrp="1"/>
          </p:cNvSpPr>
          <p:nvPr>
            <p:ph type="title"/>
          </p:nvPr>
        </p:nvSpPr>
        <p:spPr>
          <a:xfrm>
            <a:off x="388401" y="388942"/>
            <a:ext cx="10515600" cy="1325563"/>
          </a:xfrm>
        </p:spPr>
        <p:txBody>
          <a:bodyPr>
            <a:normAutofit/>
          </a:bodyPr>
          <a:lstStyle/>
          <a:p>
            <a:r>
              <a:rPr lang="en-IN" dirty="0">
                <a:solidFill>
                  <a:srgbClr val="FFFFFF"/>
                </a:solidFill>
              </a:rPr>
              <a:t>Explaining the System</a:t>
            </a:r>
          </a:p>
        </p:txBody>
      </p:sp>
      <p:grpSp>
        <p:nvGrpSpPr>
          <p:cNvPr id="9" name="Group 8">
            <a:extLst>
              <a:ext uri="{FF2B5EF4-FFF2-40B4-BE49-F238E27FC236}">
                <a16:creationId xmlns:a16="http://schemas.microsoft.com/office/drawing/2014/main" id="{6FDC2B71-66F9-77E6-5678-61142F006618}"/>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01707839-9FE2-B52B-2291-E3934391BE4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D9F464E8-D4E7-7632-4498-D18806DE2EA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9F3B9622-E7FA-50D5-CAB2-3EEA0C19923C}"/>
              </a:ext>
            </a:extLst>
          </p:cNvPr>
          <p:cNvSpPr>
            <a:spLocks noGrp="1"/>
          </p:cNvSpPr>
          <p:nvPr>
            <p:ph idx="1"/>
          </p:nvPr>
        </p:nvSpPr>
        <p:spPr>
          <a:xfrm>
            <a:off x="3853308" y="1663744"/>
            <a:ext cx="8338672" cy="5194256"/>
          </a:xfrm>
        </p:spPr>
        <p:txBody>
          <a:bodyPr anchor="ctr">
            <a:normAutofit fontScale="92500" lnSpcReduction="10000"/>
          </a:bodyPr>
          <a:lstStyle/>
          <a:p>
            <a:pPr algn="just"/>
            <a:r>
              <a:rPr lang="en-IN" dirty="0"/>
              <a:t>Triple Star System : Our solar system has only one star – the Sun. But this is not how all stellar systems are. In fact, most of the systems that we have found are either binary – there are two stars gravitationally bound to each other – or they are triplets, quartets, quintets and even sextets and septets.</a:t>
            </a:r>
          </a:p>
          <a:p>
            <a:pPr marL="0" indent="0" algn="just">
              <a:buNone/>
            </a:pPr>
            <a:r>
              <a:rPr lang="en-IN" dirty="0"/>
              <a:t>The systems that we are </a:t>
            </a:r>
            <a:r>
              <a:rPr lang="en-IN" dirty="0" err="1"/>
              <a:t>analyzing</a:t>
            </a:r>
            <a:r>
              <a:rPr lang="en-IN" dirty="0"/>
              <a:t> are triplets. Though more nuanced than binaries, triplets are still computable in limited time with limited resources and computation.</a:t>
            </a:r>
          </a:p>
          <a:p>
            <a:pPr algn="just"/>
            <a:r>
              <a:rPr lang="en-IN" dirty="0"/>
              <a:t>Eclipsing : As these systems are gravitationally bound, they orbit a barycentre. From some points-of-view, one star can be seen eclipsing the other – it passes in front of the other star and blocks it light.</a:t>
            </a:r>
            <a:r>
              <a:rPr lang="en-US" dirty="0"/>
              <a:t> The plane of the stars’ orbits is edge-on in this point-of-view.</a:t>
            </a:r>
            <a:endParaRPr lang="en-IN" dirty="0"/>
          </a:p>
        </p:txBody>
      </p:sp>
      <p:pic>
        <p:nvPicPr>
          <p:cNvPr id="7" name="Picture 6">
            <a:extLst>
              <a:ext uri="{FF2B5EF4-FFF2-40B4-BE49-F238E27FC236}">
                <a16:creationId xmlns:a16="http://schemas.microsoft.com/office/drawing/2014/main" id="{65EA0AF4-903B-C29E-E462-0717DDB507B2}"/>
              </a:ext>
            </a:extLst>
          </p:cNvPr>
          <p:cNvPicPr>
            <a:picLocks noChangeAspect="1"/>
          </p:cNvPicPr>
          <p:nvPr/>
        </p:nvPicPr>
        <p:blipFill>
          <a:blip r:embed="rId5"/>
          <a:stretch>
            <a:fillRect/>
          </a:stretch>
        </p:blipFill>
        <p:spPr>
          <a:xfrm>
            <a:off x="6038" y="1634739"/>
            <a:ext cx="3365124" cy="1891347"/>
          </a:xfrm>
          <a:prstGeom prst="rect">
            <a:avLst/>
          </a:prstGeom>
        </p:spPr>
      </p:pic>
    </p:spTree>
    <p:extLst>
      <p:ext uri="{BB962C8B-B14F-4D97-AF65-F5344CB8AC3E}">
        <p14:creationId xmlns:p14="http://schemas.microsoft.com/office/powerpoint/2010/main" val="405209395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Freeform: Shape 1032">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A red light in the sky&#10;&#10;AI-generated content may be incorrect.">
            <a:extLst>
              <a:ext uri="{FF2B5EF4-FFF2-40B4-BE49-F238E27FC236}">
                <a16:creationId xmlns:a16="http://schemas.microsoft.com/office/drawing/2014/main" id="{3ACB1198-23DF-9251-5590-F08992AB6A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84012" y="643466"/>
            <a:ext cx="5566833" cy="5566833"/>
          </a:xfrm>
          <a:prstGeom prst="rect">
            <a:avLst/>
          </a:pr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036"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37"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547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3C06E2-323D-1922-CC63-3ABC04E6C4A6}"/>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06AA1D1C-6808-729E-41C3-D6FF66EBF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0636F61C-0E25-19FA-629C-4AAB6137520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D1D3D9-8E35-5C94-B7C3-AC9E392914A0}"/>
              </a:ext>
            </a:extLst>
          </p:cNvPr>
          <p:cNvSpPr>
            <a:spLocks noGrp="1"/>
          </p:cNvSpPr>
          <p:nvPr>
            <p:ph type="title"/>
          </p:nvPr>
        </p:nvSpPr>
        <p:spPr>
          <a:xfrm>
            <a:off x="388401" y="388942"/>
            <a:ext cx="10515600" cy="1325563"/>
          </a:xfrm>
        </p:spPr>
        <p:txBody>
          <a:bodyPr>
            <a:normAutofit/>
          </a:bodyPr>
          <a:lstStyle/>
          <a:p>
            <a:r>
              <a:rPr lang="en-IN" dirty="0">
                <a:solidFill>
                  <a:srgbClr val="FFFFFF"/>
                </a:solidFill>
              </a:rPr>
              <a:t>Explaining the System</a:t>
            </a:r>
          </a:p>
        </p:txBody>
      </p:sp>
      <p:grpSp>
        <p:nvGrpSpPr>
          <p:cNvPr id="9" name="Group 8">
            <a:extLst>
              <a:ext uri="{FF2B5EF4-FFF2-40B4-BE49-F238E27FC236}">
                <a16:creationId xmlns:a16="http://schemas.microsoft.com/office/drawing/2014/main" id="{0E5D08DA-1363-2FFF-E2AA-2057C2C19209}"/>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16E6BC47-176E-19D4-B3D9-AE7109D7C5D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D1E34206-C8F3-6BAB-0B2D-882DA32B1DB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0D11EFA9-CEEF-A8E8-DE32-FC78A65DD5FE}"/>
              </a:ext>
            </a:extLst>
          </p:cNvPr>
          <p:cNvSpPr>
            <a:spLocks noGrp="1"/>
          </p:cNvSpPr>
          <p:nvPr>
            <p:ph idx="1"/>
          </p:nvPr>
        </p:nvSpPr>
        <p:spPr>
          <a:xfrm>
            <a:off x="3853308" y="1663744"/>
            <a:ext cx="8338672" cy="5194256"/>
          </a:xfrm>
        </p:spPr>
        <p:txBody>
          <a:bodyPr anchor="ctr">
            <a:normAutofit/>
          </a:bodyPr>
          <a:lstStyle/>
          <a:p>
            <a:pPr algn="just"/>
            <a:r>
              <a:rPr lang="en-IN" dirty="0"/>
              <a:t>Hierarchical : S</a:t>
            </a:r>
            <a:r>
              <a:rPr lang="en-US" dirty="0"/>
              <a:t>tars are arranged in nested orbits, with closer pair orbiting a common </a:t>
            </a:r>
            <a:r>
              <a:rPr lang="en-US" dirty="0" err="1"/>
              <a:t>centre</a:t>
            </a:r>
            <a:r>
              <a:rPr lang="en-US" dirty="0"/>
              <a:t> of mass, and a third (or higher order) body orbiting this pair at a much larger distance. Thus, the outer star cannot enter the orbit of the inner pair at any instant.</a:t>
            </a:r>
          </a:p>
          <a:p>
            <a:pPr marL="0" indent="0" algn="just">
              <a:buNone/>
            </a:pPr>
            <a:r>
              <a:rPr lang="en-US" dirty="0"/>
              <a:t>Due to the significant separation, the gravitational influences between the inner orbits and outer orbits are small, so that the system obeys Kepler’s laws, and any two consecutive levels can be simplified as a two-body problem. So, we find minimum perturbations in the motion of these bodies and the analysis becomes more convenient.</a:t>
            </a:r>
            <a:endParaRPr lang="en-IN" dirty="0"/>
          </a:p>
        </p:txBody>
      </p:sp>
      <p:pic>
        <p:nvPicPr>
          <p:cNvPr id="7" name="Picture 6">
            <a:extLst>
              <a:ext uri="{FF2B5EF4-FFF2-40B4-BE49-F238E27FC236}">
                <a16:creationId xmlns:a16="http://schemas.microsoft.com/office/drawing/2014/main" id="{489746DC-6C33-EB1D-BEFA-FDE4DDEF34B7}"/>
              </a:ext>
            </a:extLst>
          </p:cNvPr>
          <p:cNvPicPr>
            <a:picLocks noChangeAspect="1"/>
          </p:cNvPicPr>
          <p:nvPr/>
        </p:nvPicPr>
        <p:blipFill>
          <a:blip r:embed="rId5"/>
          <a:stretch>
            <a:fillRect/>
          </a:stretch>
        </p:blipFill>
        <p:spPr>
          <a:xfrm>
            <a:off x="6037" y="1634738"/>
            <a:ext cx="3496413" cy="1965137"/>
          </a:xfrm>
          <a:prstGeom prst="rect">
            <a:avLst/>
          </a:prstGeom>
        </p:spPr>
      </p:pic>
    </p:spTree>
    <p:extLst>
      <p:ext uri="{BB962C8B-B14F-4D97-AF65-F5344CB8AC3E}">
        <p14:creationId xmlns:p14="http://schemas.microsoft.com/office/powerpoint/2010/main" val="251719835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37179D-E82A-12F5-8358-F3A8550C8EBC}"/>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1A637787-FC16-DE97-1D54-33CD2B6B9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8BD85984-8179-ED5A-233C-0400BD3A046D}"/>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B54F13-320D-4847-CC54-CB457F5D3067}"/>
              </a:ext>
            </a:extLst>
          </p:cNvPr>
          <p:cNvSpPr>
            <a:spLocks noGrp="1"/>
          </p:cNvSpPr>
          <p:nvPr>
            <p:ph type="title"/>
          </p:nvPr>
        </p:nvSpPr>
        <p:spPr>
          <a:xfrm>
            <a:off x="388401" y="388942"/>
            <a:ext cx="10515600" cy="1325563"/>
          </a:xfrm>
        </p:spPr>
        <p:txBody>
          <a:bodyPr>
            <a:normAutofit/>
          </a:bodyPr>
          <a:lstStyle/>
          <a:p>
            <a:r>
              <a:rPr lang="en-IN" dirty="0">
                <a:solidFill>
                  <a:srgbClr val="FFFFFF"/>
                </a:solidFill>
              </a:rPr>
              <a:t>Explaining the System</a:t>
            </a:r>
          </a:p>
        </p:txBody>
      </p:sp>
      <p:grpSp>
        <p:nvGrpSpPr>
          <p:cNvPr id="9" name="Group 8">
            <a:extLst>
              <a:ext uri="{FF2B5EF4-FFF2-40B4-BE49-F238E27FC236}">
                <a16:creationId xmlns:a16="http://schemas.microsoft.com/office/drawing/2014/main" id="{6934F89F-BCC9-098B-23A6-6494F19D0895}"/>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19935FED-32D5-B28F-0CF5-71DC75A6920D}"/>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CFD16519-7EFF-C348-739F-12660637DF6F}"/>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EECFFDE0-CF86-A709-FCF9-3026618B5746}"/>
              </a:ext>
            </a:extLst>
          </p:cNvPr>
          <p:cNvSpPr>
            <a:spLocks noGrp="1"/>
          </p:cNvSpPr>
          <p:nvPr>
            <p:ph idx="1"/>
          </p:nvPr>
        </p:nvSpPr>
        <p:spPr>
          <a:xfrm>
            <a:off x="3853308" y="1663744"/>
            <a:ext cx="8338672" cy="5194256"/>
          </a:xfrm>
        </p:spPr>
        <p:txBody>
          <a:bodyPr anchor="ctr">
            <a:normAutofit/>
          </a:bodyPr>
          <a:lstStyle/>
          <a:p>
            <a:pPr algn="just"/>
            <a:r>
              <a:rPr lang="en-IN" dirty="0"/>
              <a:t>Triply (eclipsing) : All the three stars eclipse each other at some point of time.</a:t>
            </a:r>
          </a:p>
          <a:p>
            <a:pPr marL="0" indent="0" algn="just">
              <a:buNone/>
            </a:pPr>
            <a:r>
              <a:rPr lang="en-IN" dirty="0"/>
              <a:t>So, we can find out the respective time periods for all the orbits.</a:t>
            </a:r>
          </a:p>
          <a:p>
            <a:pPr algn="just"/>
            <a:r>
              <a:rPr lang="en-IN" dirty="0"/>
              <a:t>Compact : </a:t>
            </a:r>
            <a:r>
              <a:rPr lang="en-US" dirty="0"/>
              <a:t>The ratio of the outer time period to the inner time period is small.</a:t>
            </a:r>
          </a:p>
          <a:p>
            <a:pPr marL="0" indent="0" algn="just">
              <a:buNone/>
            </a:pPr>
            <a:r>
              <a:rPr lang="en-US" dirty="0"/>
              <a:t>The advantage of using a compact system is that since the time periods are small, we can observe a clear pattern in a shorter span of time. Otherwise, there are chances that we completely miss an outer star.</a:t>
            </a:r>
            <a:endParaRPr lang="en-IN" dirty="0"/>
          </a:p>
        </p:txBody>
      </p:sp>
      <p:pic>
        <p:nvPicPr>
          <p:cNvPr id="7" name="Picture 6">
            <a:extLst>
              <a:ext uri="{FF2B5EF4-FFF2-40B4-BE49-F238E27FC236}">
                <a16:creationId xmlns:a16="http://schemas.microsoft.com/office/drawing/2014/main" id="{2AF67DDC-9F62-DD87-5745-EF6D72A8394D}"/>
              </a:ext>
            </a:extLst>
          </p:cNvPr>
          <p:cNvPicPr>
            <a:picLocks noChangeAspect="1"/>
          </p:cNvPicPr>
          <p:nvPr/>
        </p:nvPicPr>
        <p:blipFill>
          <a:blip r:embed="rId5"/>
          <a:stretch>
            <a:fillRect/>
          </a:stretch>
        </p:blipFill>
        <p:spPr>
          <a:xfrm>
            <a:off x="6037" y="1634739"/>
            <a:ext cx="3496413" cy="1965137"/>
          </a:xfrm>
          <a:prstGeom prst="rect">
            <a:avLst/>
          </a:prstGeom>
        </p:spPr>
      </p:pic>
    </p:spTree>
    <p:extLst>
      <p:ext uri="{BB962C8B-B14F-4D97-AF65-F5344CB8AC3E}">
        <p14:creationId xmlns:p14="http://schemas.microsoft.com/office/powerpoint/2010/main" val="192856434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24320A-E093-9022-DA6E-7745706325BC}"/>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00F081CD-67A4-DB9E-BD38-798AECAD2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4E7BD97A-3F87-BEBD-2D0F-800B63060B2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A0DE86-896A-8A33-10D4-3A22BB2EA9D1}"/>
              </a:ext>
            </a:extLst>
          </p:cNvPr>
          <p:cNvSpPr>
            <a:spLocks noGrp="1"/>
          </p:cNvSpPr>
          <p:nvPr>
            <p:ph type="title"/>
          </p:nvPr>
        </p:nvSpPr>
        <p:spPr>
          <a:xfrm>
            <a:off x="388401" y="388942"/>
            <a:ext cx="10515600" cy="1325563"/>
          </a:xfrm>
        </p:spPr>
        <p:txBody>
          <a:bodyPr>
            <a:normAutofit/>
          </a:bodyPr>
          <a:lstStyle/>
          <a:p>
            <a:r>
              <a:rPr lang="en-IN" dirty="0">
                <a:solidFill>
                  <a:srgbClr val="FFFFFF"/>
                </a:solidFill>
              </a:rPr>
              <a:t>Why Starting with a Simulation?</a:t>
            </a:r>
          </a:p>
        </p:txBody>
      </p:sp>
      <p:grpSp>
        <p:nvGrpSpPr>
          <p:cNvPr id="9" name="Group 8">
            <a:extLst>
              <a:ext uri="{FF2B5EF4-FFF2-40B4-BE49-F238E27FC236}">
                <a16:creationId xmlns:a16="http://schemas.microsoft.com/office/drawing/2014/main" id="{2970EBD2-8A2B-31C4-EB04-6097496F20B4}"/>
              </a:ext>
            </a:extLst>
          </p:cNvPr>
          <p:cNvGrpSpPr/>
          <p:nvPr/>
        </p:nvGrpSpPr>
        <p:grpSpPr>
          <a:xfrm>
            <a:off x="0" y="888278"/>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2F408B9B-DAF7-A903-82A6-A360225A5AB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B624A735-1B08-3FE4-5294-9060A780EABA}"/>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7B88E1E6-DAFC-FE12-6E4D-2FBE860C7B27}"/>
              </a:ext>
            </a:extLst>
          </p:cNvPr>
          <p:cNvSpPr>
            <a:spLocks noGrp="1"/>
          </p:cNvSpPr>
          <p:nvPr>
            <p:ph idx="1"/>
          </p:nvPr>
        </p:nvSpPr>
        <p:spPr>
          <a:xfrm>
            <a:off x="3853308" y="1663744"/>
            <a:ext cx="8338672" cy="5194256"/>
          </a:xfrm>
        </p:spPr>
        <p:txBody>
          <a:bodyPr anchor="ctr">
            <a:normAutofit/>
          </a:bodyPr>
          <a:lstStyle/>
          <a:p>
            <a:pPr algn="just"/>
            <a:r>
              <a:rPr lang="en-US" dirty="0"/>
              <a:t>Using simulated data is helpful to test the methodology confidently and validate the results, as we have set the parameters and we know the original time periods to check if the analysis recovers them correctly.</a:t>
            </a:r>
          </a:p>
          <a:p>
            <a:pPr algn="just"/>
            <a:r>
              <a:rPr lang="en-US" dirty="0"/>
              <a:t>It also helps to illustrate the concepts to an audience for the first time without the complexities that are inherent in real observational data.</a:t>
            </a:r>
          </a:p>
          <a:p>
            <a:pPr algn="just"/>
            <a:r>
              <a:rPr lang="en-IN" dirty="0"/>
              <a:t>But the parameters that we have used are not far from the real world. Interestingly, the real-world system that we have chosen for analysis is close to an ideal world!</a:t>
            </a:r>
          </a:p>
        </p:txBody>
      </p:sp>
      <p:pic>
        <p:nvPicPr>
          <p:cNvPr id="7" name="Picture 6">
            <a:extLst>
              <a:ext uri="{FF2B5EF4-FFF2-40B4-BE49-F238E27FC236}">
                <a16:creationId xmlns:a16="http://schemas.microsoft.com/office/drawing/2014/main" id="{5191862D-AAC7-447C-E284-1B8DB51AD77B}"/>
              </a:ext>
            </a:extLst>
          </p:cNvPr>
          <p:cNvPicPr>
            <a:picLocks noChangeAspect="1"/>
          </p:cNvPicPr>
          <p:nvPr/>
        </p:nvPicPr>
        <p:blipFill>
          <a:blip r:embed="rId5"/>
          <a:stretch>
            <a:fillRect/>
          </a:stretch>
        </p:blipFill>
        <p:spPr>
          <a:xfrm>
            <a:off x="6038" y="1634739"/>
            <a:ext cx="3496412" cy="1965136"/>
          </a:xfrm>
          <a:prstGeom prst="rect">
            <a:avLst/>
          </a:prstGeom>
        </p:spPr>
      </p:pic>
    </p:spTree>
    <p:extLst>
      <p:ext uri="{BB962C8B-B14F-4D97-AF65-F5344CB8AC3E}">
        <p14:creationId xmlns:p14="http://schemas.microsoft.com/office/powerpoint/2010/main" val="24179821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FC6BCC-09B4-ACFD-E8B4-58C2DB3D98DD}"/>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C43E071C-6BD7-5472-216E-A68E84B48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ubble Refines Distance to Pleiades Star Cluster - NASA Science">
            <a:extLst>
              <a:ext uri="{FF2B5EF4-FFF2-40B4-BE49-F238E27FC236}">
                <a16:creationId xmlns:a16="http://schemas.microsoft.com/office/drawing/2014/main" id="{2F1A6B61-70A3-79B8-57E8-1D8F9A5AC73D}"/>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776" b="17099"/>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ABAB1C-2F45-5CAD-DD51-54FADF8CEDDB}"/>
              </a:ext>
            </a:extLst>
          </p:cNvPr>
          <p:cNvSpPr>
            <a:spLocks noGrp="1"/>
          </p:cNvSpPr>
          <p:nvPr>
            <p:ph type="title"/>
          </p:nvPr>
        </p:nvSpPr>
        <p:spPr>
          <a:xfrm>
            <a:off x="388401" y="388942"/>
            <a:ext cx="10515600" cy="1325563"/>
          </a:xfrm>
        </p:spPr>
        <p:txBody>
          <a:bodyPr>
            <a:normAutofit/>
          </a:bodyPr>
          <a:lstStyle/>
          <a:p>
            <a:r>
              <a:rPr lang="en-IN" dirty="0">
                <a:solidFill>
                  <a:srgbClr val="FFFFFF"/>
                </a:solidFill>
              </a:rPr>
              <a:t>Explaining the Simulation</a:t>
            </a:r>
          </a:p>
        </p:txBody>
      </p:sp>
      <p:grpSp>
        <p:nvGrpSpPr>
          <p:cNvPr id="9" name="Group 8">
            <a:extLst>
              <a:ext uri="{FF2B5EF4-FFF2-40B4-BE49-F238E27FC236}">
                <a16:creationId xmlns:a16="http://schemas.microsoft.com/office/drawing/2014/main" id="{5A6A545F-9EB3-3BCA-EA12-11B4AC2B5F33}"/>
              </a:ext>
            </a:extLst>
          </p:cNvPr>
          <p:cNvGrpSpPr/>
          <p:nvPr/>
        </p:nvGrpSpPr>
        <p:grpSpPr>
          <a:xfrm>
            <a:off x="0" y="901377"/>
            <a:ext cx="11841142" cy="5956623"/>
            <a:chOff x="0" y="888278"/>
            <a:chExt cx="11841142" cy="5956623"/>
          </a:xfrm>
        </p:grpSpPr>
        <p:pic>
          <p:nvPicPr>
            <p:cNvPr id="4" name="Picture 3" descr="A graph of a light curve&#10;&#10;AI-generated content may be incorrect.">
              <a:extLst>
                <a:ext uri="{FF2B5EF4-FFF2-40B4-BE49-F238E27FC236}">
                  <a16:creationId xmlns:a16="http://schemas.microsoft.com/office/drawing/2014/main" id="{1C807405-06AA-BDB8-238F-5E542E11393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2792" t="12605" r="10185" b="12828"/>
            <a:stretch>
              <a:fillRect/>
            </a:stretch>
          </p:blipFill>
          <p:spPr>
            <a:xfrm>
              <a:off x="0" y="888278"/>
              <a:ext cx="10609799" cy="5956623"/>
            </a:xfrm>
            <a:prstGeom prst="rect">
              <a:avLst/>
            </a:prstGeom>
          </p:spPr>
        </p:pic>
        <p:pic>
          <p:nvPicPr>
            <p:cNvPr id="8" name="Picture 7" descr="A graph of a light curve&#10;&#10;AI-generated content may be incorrect.">
              <a:extLst>
                <a:ext uri="{FF2B5EF4-FFF2-40B4-BE49-F238E27FC236}">
                  <a16:creationId xmlns:a16="http://schemas.microsoft.com/office/drawing/2014/main" id="{698F0CE0-146C-414C-B356-FC730DC6C1FB}"/>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backgroundRemoval t="16000" b="85400" l="16100" r="86500">
                          <a14:foregroundMark x1="16400" y1="17800" x2="16400" y2="17800"/>
                          <a14:foregroundMark x1="16100" y1="19400" x2="16100" y2="19400"/>
                          <a14:foregroundMark x1="16100" y1="20400" x2="16100" y2="20400"/>
                          <a14:foregroundMark x1="19500" y1="19600" x2="19500" y2="19600"/>
                          <a14:foregroundMark x1="19500" y1="18400" x2="19500" y2="18400"/>
                          <a14:foregroundMark x1="22800" y1="17800" x2="22800" y2="17800"/>
                          <a14:foregroundMark x1="21600" y1="17800" x2="21600" y2="17800"/>
                          <a14:foregroundMark x1="20200" y1="17800" x2="20200" y2="17800"/>
                          <a14:foregroundMark x1="19100" y1="17800" x2="19100" y2="17800"/>
                          <a14:foregroundMark x1="22700" y1="20800" x2="22700" y2="20800"/>
                          <a14:foregroundMark x1="22800" y1="20000" x2="22800" y2="20000"/>
                          <a14:foregroundMark x1="22800" y1="18800" x2="22800" y2="18800"/>
                          <a14:foregroundMark x1="23400" y1="17800" x2="23400" y2="17800"/>
                          <a14:foregroundMark x1="24300" y1="17800" x2="24300" y2="17800"/>
                          <a14:foregroundMark x1="26000" y1="21400" x2="26000" y2="21400"/>
                          <a14:foregroundMark x1="40000" y1="18000" x2="40000" y2="18000"/>
                          <a14:foregroundMark x1="37600" y1="17800" x2="37600" y2="17800"/>
                          <a14:foregroundMark x1="38400" y1="17800" x2="38400" y2="17800"/>
                          <a14:foregroundMark x1="30800" y1="17800" x2="30800" y2="17800"/>
                          <a14:foregroundMark x1="27000" y1="18200" x2="32300" y2="17400"/>
                          <a14:foregroundMark x1="32300" y1="17400" x2="36700" y2="17800"/>
                          <a14:foregroundMark x1="45400" y1="17800" x2="49400" y2="17800"/>
                          <a14:foregroundMark x1="52700" y1="17600" x2="57200" y2="17200"/>
                          <a14:foregroundMark x1="86500" y1="17400" x2="83800" y2="17600"/>
                          <a14:foregroundMark x1="78800" y1="20000" x2="78800" y2="20000"/>
                          <a14:foregroundMark x1="72300" y1="19200" x2="72300" y2="19200"/>
                          <a14:foregroundMark x1="72200" y1="20800" x2="72200" y2="20800"/>
                          <a14:foregroundMark x1="65700" y1="19600" x2="65700" y2="19600"/>
                          <a14:foregroundMark x1="64300" y1="16000" x2="64300" y2="16000"/>
                          <a14:foregroundMark x1="45800" y1="20400" x2="45800" y2="20400"/>
                          <a14:foregroundMark x1="38600" y1="20000" x2="38600" y2="20000"/>
                          <a14:foregroundMark x1="38600" y1="21400" x2="38600" y2="21400"/>
                          <a14:foregroundMark x1="38600" y1="23800" x2="38600" y2="23800"/>
                          <a14:foregroundMark x1="38700" y1="25600" x2="38700" y2="25600"/>
                          <a14:foregroundMark x1="39800" y1="23400" x2="39800" y2="23400"/>
                          <a14:foregroundMark x1="39800" y1="27600" x2="39800" y2="27600"/>
                          <a14:foregroundMark x1="39700" y1="28800" x2="39700" y2="28800"/>
                          <a14:foregroundMark x1="38600" y1="27200" x2="38600" y2="27200"/>
                          <a14:foregroundMark x1="38700" y1="28800" x2="38700" y2="28800"/>
                          <a14:foregroundMark x1="38700" y1="31000" x2="38700" y2="31000"/>
                          <a14:foregroundMark x1="39700" y1="30400" x2="39700" y2="30400"/>
                          <a14:foregroundMark x1="39600" y1="32000" x2="39600" y2="32000"/>
                          <a14:foregroundMark x1="38700" y1="33000" x2="38700" y2="33000"/>
                          <a14:foregroundMark x1="38800" y1="34800" x2="38800" y2="34800"/>
                          <a14:foregroundMark x1="38800" y1="36800" x2="38800" y2="36800"/>
                          <a14:foregroundMark x1="38700" y1="38400" x2="38700" y2="38400"/>
                          <a14:foregroundMark x1="38700" y1="40200" x2="38700" y2="40200"/>
                          <a14:foregroundMark x1="38800" y1="42200" x2="38800" y2="42200"/>
                          <a14:foregroundMark x1="38600" y1="46000" x2="38600" y2="46000"/>
                          <a14:foregroundMark x1="38800" y1="48000" x2="38800" y2="48000"/>
                          <a14:foregroundMark x1="38800" y1="50000" x2="38800" y2="50000"/>
                          <a14:foregroundMark x1="38800" y1="51600" x2="38800" y2="51600"/>
                          <a14:foregroundMark x1="38800" y1="53200" x2="38800" y2="53200"/>
                          <a14:foregroundMark x1="38800" y1="55000" x2="38800" y2="55000"/>
                          <a14:foregroundMark x1="39200" y1="65000" x2="39200" y2="65000"/>
                          <a14:foregroundMark x1="39100" y1="69400" x2="39100" y2="69400"/>
                          <a14:foregroundMark x1="39200" y1="74600" x2="39200" y2="74600"/>
                          <a14:foregroundMark x1="39300" y1="85400" x2="39300" y2="85400"/>
                          <a14:foregroundMark x1="39400" y1="54000" x2="39400" y2="54000"/>
                          <a14:foregroundMark x1="39400" y1="52600" x2="39400" y2="52600"/>
                          <a14:foregroundMark x1="39300" y1="50200" x2="39300" y2="50200"/>
                          <a14:foregroundMark x1="39500" y1="49000" x2="39500" y2="49000"/>
                          <a14:foregroundMark x1="39500" y1="47600" x2="39500" y2="47600"/>
                          <a14:foregroundMark x1="39500" y1="46400" x2="39500" y2="46400"/>
                          <a14:foregroundMark x1="39400" y1="44800" x2="39400" y2="44800"/>
                          <a14:foregroundMark x1="39500" y1="41800" x2="39500" y2="41800"/>
                          <a14:foregroundMark x1="39600" y1="40400" x2="39600" y2="40400"/>
                          <a14:foregroundMark x1="39700" y1="38800" x2="39700" y2="38800"/>
                          <a14:foregroundMark x1="39600" y1="35800" x2="39600" y2="35800"/>
                          <a14:foregroundMark x1="39500" y1="34400" x2="39500" y2="34400"/>
                        </a14:backgroundRemoval>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6745" t="16509" r="71015" b="77967"/>
            <a:stretch>
              <a:fillRect/>
            </a:stretch>
          </p:blipFill>
          <p:spPr>
            <a:xfrm>
              <a:off x="10155217" y="1193413"/>
              <a:ext cx="1685925" cy="441326"/>
            </a:xfrm>
            <a:prstGeom prst="rect">
              <a:avLst/>
            </a:prstGeom>
          </p:spPr>
        </p:pic>
      </p:grpSp>
      <p:sp>
        <p:nvSpPr>
          <p:cNvPr id="3" name="Content Placeholder 2">
            <a:extLst>
              <a:ext uri="{FF2B5EF4-FFF2-40B4-BE49-F238E27FC236}">
                <a16:creationId xmlns:a16="http://schemas.microsoft.com/office/drawing/2014/main" id="{C07482D0-F956-90A2-4842-292C3D680066}"/>
              </a:ext>
            </a:extLst>
          </p:cNvPr>
          <p:cNvSpPr>
            <a:spLocks noGrp="1"/>
          </p:cNvSpPr>
          <p:nvPr>
            <p:ph idx="1"/>
          </p:nvPr>
        </p:nvSpPr>
        <p:spPr>
          <a:xfrm>
            <a:off x="3853308" y="1663744"/>
            <a:ext cx="8338672" cy="5194256"/>
          </a:xfrm>
        </p:spPr>
        <p:txBody>
          <a:bodyPr anchor="ctr">
            <a:normAutofit/>
          </a:bodyPr>
          <a:lstStyle/>
          <a:p>
            <a:pPr marL="0" indent="0" algn="just">
              <a:buNone/>
            </a:pPr>
            <a:r>
              <a:rPr lang="en-IN" b="1" u="sng" dirty="0"/>
              <a:t>Parameters Selected</a:t>
            </a:r>
          </a:p>
          <a:p>
            <a:pPr algn="just"/>
            <a:r>
              <a:rPr lang="en-IN" sz="2400" b="1" dirty="0"/>
              <a:t>Inner binary period :</a:t>
            </a:r>
            <a:r>
              <a:rPr lang="en-IN" sz="2400" dirty="0"/>
              <a:t> 2.5 days (with primary and secondary eclipses)</a:t>
            </a:r>
          </a:p>
          <a:p>
            <a:pPr algn="just"/>
            <a:r>
              <a:rPr lang="en-IN" sz="2400" b="1" dirty="0"/>
              <a:t>Outer orbital period :</a:t>
            </a:r>
            <a:r>
              <a:rPr lang="en-IN" sz="2400" dirty="0"/>
              <a:t> 127.3 days (third star eclipsing the binary)</a:t>
            </a:r>
          </a:p>
          <a:p>
            <a:pPr algn="just"/>
            <a:r>
              <a:rPr lang="en-IN" sz="2400" b="1" dirty="0"/>
              <a:t>Additional periodicity :</a:t>
            </a:r>
            <a:r>
              <a:rPr lang="en-IN" sz="2400" dirty="0"/>
              <a:t> 45.2 days (ellipsoidal variation)</a:t>
            </a:r>
          </a:p>
          <a:p>
            <a:pPr algn="just"/>
            <a:r>
              <a:rPr lang="en-IN" sz="2400" b="1" dirty="0"/>
              <a:t>Time baseline :</a:t>
            </a:r>
            <a:r>
              <a:rPr lang="en-IN" sz="2400" dirty="0"/>
              <a:t> 730 days (2 years)</a:t>
            </a:r>
          </a:p>
          <a:p>
            <a:pPr algn="just"/>
            <a:r>
              <a:rPr lang="en-IN" sz="2400" b="1" dirty="0"/>
              <a:t>Number of observations :</a:t>
            </a:r>
            <a:r>
              <a:rPr lang="en-IN" sz="2400" dirty="0"/>
              <a:t> 1000 data points</a:t>
            </a:r>
          </a:p>
          <a:p>
            <a:pPr algn="just"/>
            <a:r>
              <a:rPr lang="en-IN" sz="2400" b="1" dirty="0"/>
              <a:t>Added realistic photometric noise :</a:t>
            </a:r>
            <a:r>
              <a:rPr lang="en-IN" sz="2400" dirty="0"/>
              <a:t> </a:t>
            </a:r>
            <a:r>
              <a:rPr lang="el-GR" sz="2400" dirty="0"/>
              <a:t>σ = 0.01 </a:t>
            </a:r>
            <a:r>
              <a:rPr lang="en-IN" sz="2400" dirty="0"/>
              <a:t>magnitudes</a:t>
            </a:r>
            <a:endParaRPr lang="en-IN" sz="2400" b="1" u="sng" dirty="0"/>
          </a:p>
        </p:txBody>
      </p:sp>
    </p:spTree>
    <p:extLst>
      <p:ext uri="{BB962C8B-B14F-4D97-AF65-F5344CB8AC3E}">
        <p14:creationId xmlns:p14="http://schemas.microsoft.com/office/powerpoint/2010/main" val="125992025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B8B5F249CE5DC47AD3DB970A262D89B" ma:contentTypeVersion="15" ma:contentTypeDescription="Create a new document." ma:contentTypeScope="" ma:versionID="a68ec6d40249893cea3c8cd38b5dacc7">
  <xsd:schema xmlns:xsd="http://www.w3.org/2001/XMLSchema" xmlns:xs="http://www.w3.org/2001/XMLSchema" xmlns:p="http://schemas.microsoft.com/office/2006/metadata/properties" xmlns:ns3="d550d24b-a8b2-40c7-997b-f6fc9c5388fb" xmlns:ns4="16e18467-0b3c-4f9e-b21c-e26615e0155e" targetNamespace="http://schemas.microsoft.com/office/2006/metadata/properties" ma:root="true" ma:fieldsID="50782dc77248f74fcad31c113e5c2532" ns3:_="" ns4:_="">
    <xsd:import namespace="d550d24b-a8b2-40c7-997b-f6fc9c5388fb"/>
    <xsd:import namespace="16e18467-0b3c-4f9e-b21c-e26615e0155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SearchProperties" minOccurs="0"/>
                <xsd:element ref="ns3:MediaServiceSystem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50d24b-a8b2-40c7-997b-f6fc9c5388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SystemTags" ma:index="21" nillable="true" ma:displayName="MediaServiceSystemTags" ma:hidden="true" ma:internalName="MediaServiceSystemTag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6e18467-0b3c-4f9e-b21c-e26615e0155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550d24b-a8b2-40c7-997b-f6fc9c5388fb" xsi:nil="true"/>
  </documentManagement>
</p:properties>
</file>

<file path=customXml/itemProps1.xml><?xml version="1.0" encoding="utf-8"?>
<ds:datastoreItem xmlns:ds="http://schemas.openxmlformats.org/officeDocument/2006/customXml" ds:itemID="{77B8CB6F-54E1-4F47-8B2E-2D9929EA33AB}">
  <ds:schemaRefs>
    <ds:schemaRef ds:uri="http://schemas.microsoft.com/sharepoint/v3/contenttype/forms"/>
  </ds:schemaRefs>
</ds:datastoreItem>
</file>

<file path=customXml/itemProps2.xml><?xml version="1.0" encoding="utf-8"?>
<ds:datastoreItem xmlns:ds="http://schemas.openxmlformats.org/officeDocument/2006/customXml" ds:itemID="{8269DFB7-77AA-4774-9E2F-413CD8079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50d24b-a8b2-40c7-997b-f6fc9c5388fb"/>
    <ds:schemaRef ds:uri="16e18467-0b3c-4f9e-b21c-e26615e015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78F45B-E9E1-47B9-BB24-E94C04231E6B}">
  <ds:schemaRefs>
    <ds:schemaRef ds:uri="http://purl.org/dc/elements/1.1/"/>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schemas.microsoft.com/office/2006/documentManagement/types"/>
    <ds:schemaRef ds:uri="http://purl.org/dc/dcmitype/"/>
    <ds:schemaRef ds:uri="16e18467-0b3c-4f9e-b21c-e26615e0155e"/>
    <ds:schemaRef ds:uri="d550d24b-a8b2-40c7-997b-f6fc9c5388f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987</TotalTime>
  <Words>1601</Words>
  <Application>Microsoft Office PowerPoint</Application>
  <PresentationFormat>Widescreen</PresentationFormat>
  <Paragraphs>118</Paragraphs>
  <Slides>28</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Aptos Display</vt:lpstr>
      <vt:lpstr>Arial</vt:lpstr>
      <vt:lpstr>Cambria Math</vt:lpstr>
      <vt:lpstr>Office Theme</vt:lpstr>
      <vt:lpstr>Determining the Orbital Periods in a Multi-Star Eclipsing System</vt:lpstr>
      <vt:lpstr>Idea</vt:lpstr>
      <vt:lpstr>Motivation</vt:lpstr>
      <vt:lpstr>Explaining the System</vt:lpstr>
      <vt:lpstr>PowerPoint Presentation</vt:lpstr>
      <vt:lpstr>Explaining the System</vt:lpstr>
      <vt:lpstr>Explaining the System</vt:lpstr>
      <vt:lpstr>Why Starting with a Simulation?</vt:lpstr>
      <vt:lpstr>Explaining the Simulation</vt:lpstr>
      <vt:lpstr>Introducing the Lomb-Scargle Periodogram </vt:lpstr>
      <vt:lpstr>Derivation Part 1: </vt:lpstr>
      <vt:lpstr>Derivation Part 2: </vt:lpstr>
      <vt:lpstr>The Final Lomb-Scargle Equation </vt:lpstr>
      <vt:lpstr>Result of Analysing the Simulated System</vt:lpstr>
      <vt:lpstr>Light Curve of the Simulated System</vt:lpstr>
      <vt:lpstr>EPIC 249432662 </vt:lpstr>
      <vt:lpstr>EPIC 249432662 Light Curve (using complete data)</vt:lpstr>
      <vt:lpstr>Applying Lomb-Scargle on the Smaller Section of EPIC 249432662</vt:lpstr>
      <vt:lpstr>What will happen if we apply Lomb-Scargle on complete data?</vt:lpstr>
      <vt:lpstr>Why not Fourier? </vt:lpstr>
      <vt:lpstr>Why not Fourier? </vt:lpstr>
      <vt:lpstr>Applying Fourier Transform on the Complete Data of EPIC 249432662</vt:lpstr>
      <vt:lpstr>Applying Fourier Transform on a Smaller Section of EPIC 249432662</vt:lpstr>
      <vt:lpstr>The Link : Deriving DFT from the LSP </vt:lpstr>
      <vt:lpstr>The Link : Deriving DFT from the LSP </vt:lpstr>
      <vt:lpstr>Future Scope</vt:lpstr>
      <vt:lpstr>Future Scope</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SWASTIKA SANGHI</dc:creator>
  <cp:lastModifiedBy>SWASTIKA SANGHI</cp:lastModifiedBy>
  <cp:revision>28</cp:revision>
  <dcterms:created xsi:type="dcterms:W3CDTF">2025-10-16T05:33:07Z</dcterms:created>
  <dcterms:modified xsi:type="dcterms:W3CDTF">2025-10-17T10:48:18Z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0x010100BB8B5F249CE5DC47AD3DB970A262D89B</vt:lpwstr>
  </property>
</Properties>
</file>